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91" r:id="rId7"/>
    <p:sldId id="270" r:id="rId8"/>
    <p:sldId id="292" r:id="rId9"/>
    <p:sldId id="283" r:id="rId10"/>
    <p:sldId id="287" r:id="rId11"/>
    <p:sldId id="284" r:id="rId12"/>
    <p:sldId id="286" r:id="rId13"/>
    <p:sldId id="285" r:id="rId14"/>
    <p:sldId id="277" r:id="rId15"/>
    <p:sldId id="289" r:id="rId16"/>
    <p:sldId id="271" r:id="rId17"/>
    <p:sldId id="258" r:id="rId18"/>
    <p:sldId id="260" r:id="rId19"/>
    <p:sldId id="259" r:id="rId20"/>
    <p:sldId id="266" r:id="rId21"/>
    <p:sldId id="282" r:id="rId22"/>
    <p:sldId id="279" r:id="rId23"/>
    <p:sldId id="268" r:id="rId24"/>
    <p:sldId id="265" r:id="rId25"/>
    <p:sldId id="269" r:id="rId26"/>
    <p:sldId id="263" r:id="rId27"/>
    <p:sldId id="264" r:id="rId28"/>
    <p:sldId id="272" r:id="rId29"/>
    <p:sldId id="262" r:id="rId30"/>
    <p:sldId id="267" r:id="rId31"/>
    <p:sldId id="293" r:id="rId32"/>
    <p:sldId id="261" r:id="rId33"/>
    <p:sldId id="288" r:id="rId34"/>
    <p:sldId id="281" r:id="rId35"/>
    <p:sldId id="278" r:id="rId36"/>
    <p:sldId id="280" r:id="rId37"/>
    <p:sldId id="275" r:id="rId38"/>
    <p:sldId id="273" r:id="rId39"/>
    <p:sldId id="274" r:id="rId40"/>
    <p:sldId id="276" r:id="rId41"/>
    <p:sldId id="290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9EC3104-55CB-BF26-471B-D097FB88BE7E}" v="73" dt="2026-05-18T11:13:46.61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1" d="100"/>
          <a:sy n="61" d="100"/>
        </p:scale>
        <p:origin x="8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CEDAA-517A-4DE5-86BA-D0BC4AB0DE42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1FD71-9863-428F-AC7F-9740AF96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92932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CEDAA-517A-4DE5-86BA-D0BC4AB0DE42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1FD71-9863-428F-AC7F-9740AF96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095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CEDAA-517A-4DE5-86BA-D0BC4AB0DE42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1FD71-9863-428F-AC7F-9740AF96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617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CEDAA-517A-4DE5-86BA-D0BC4AB0DE42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1FD71-9863-428F-AC7F-9740AF96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1974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CEDAA-517A-4DE5-86BA-D0BC4AB0DE42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1FD71-9863-428F-AC7F-9740AF96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2972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CEDAA-517A-4DE5-86BA-D0BC4AB0DE42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1FD71-9863-428F-AC7F-9740AF96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9488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CEDAA-517A-4DE5-86BA-D0BC4AB0DE42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1FD71-9863-428F-AC7F-9740AF96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399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CEDAA-517A-4DE5-86BA-D0BC4AB0DE42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1FD71-9863-428F-AC7F-9740AF96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7393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CEDAA-517A-4DE5-86BA-D0BC4AB0DE42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1FD71-9863-428F-AC7F-9740AF96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1126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CEDAA-517A-4DE5-86BA-D0BC4AB0DE42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1FD71-9863-428F-AC7F-9740AF96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3990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CEDAA-517A-4DE5-86BA-D0BC4AB0DE42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1FD71-9863-428F-AC7F-9740AF96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893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CCEDAA-517A-4DE5-86BA-D0BC4AB0DE42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31FD71-9863-428F-AC7F-9740AF96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885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0.png"/><Relationship Id="rId7" Type="http://schemas.openxmlformats.org/officeDocument/2006/relationships/image" Target="../media/image54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Relationship Id="rId9" Type="http://schemas.openxmlformats.org/officeDocument/2006/relationships/image" Target="../media/image5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orwood-school.co.uk/page/?title=Family+Support&amp;pid=749" TargetMode="External"/><Relationship Id="rId2" Type="http://schemas.openxmlformats.org/officeDocument/2006/relationships/hyperlink" Target="https://www.norwood-school.co.uk/page/?title=Special+Educational+Needs+and+Disability&amp;pid=134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8.jpeg"/><Relationship Id="rId5" Type="http://schemas.openxmlformats.org/officeDocument/2006/relationships/hyperlink" Target="mailto:senadmin@norwoodschool.co.uk" TargetMode="External"/><Relationship Id="rId4" Type="http://schemas.openxmlformats.org/officeDocument/2006/relationships/hyperlink" Target="https://www.norwood-school.co.uk/attachments/download.asp?file=5355&amp;type=pdf" TargetMode="Externa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Welcome to 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Norwood Primary School</a:t>
            </a:r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40737" y="571500"/>
            <a:ext cx="2881943" cy="337343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1" y="456118"/>
            <a:ext cx="3078162" cy="3603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4772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1669507"/>
              </p:ext>
            </p:extLst>
          </p:nvPr>
        </p:nvGraphicFramePr>
        <p:xfrm>
          <a:off x="718164" y="215763"/>
          <a:ext cx="10765061" cy="61288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765">
                  <a:extLst>
                    <a:ext uri="{9D8B030D-6E8A-4147-A177-3AD203B41FA5}">
                      <a16:colId xmlns:a16="http://schemas.microsoft.com/office/drawing/2014/main" val="3293235469"/>
                    </a:ext>
                  </a:extLst>
                </a:gridCol>
                <a:gridCol w="9756296">
                  <a:extLst>
                    <a:ext uri="{9D8B030D-6E8A-4147-A177-3AD203B41FA5}">
                      <a16:colId xmlns:a16="http://schemas.microsoft.com/office/drawing/2014/main" val="2425470616"/>
                    </a:ext>
                  </a:extLst>
                </a:gridCol>
              </a:tblGrid>
              <a:tr h="66266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000" b="0">
                          <a:solidFill>
                            <a:schemeClr val="tx1"/>
                          </a:solidFill>
                        </a:rPr>
                        <a:t>May</a:t>
                      </a:r>
                      <a:endParaRPr lang="en-GB" sz="20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000" b="0">
                          <a:solidFill>
                            <a:schemeClr val="tx1"/>
                          </a:solidFill>
                        </a:rPr>
                        <a:t>Monday 18th May Pare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nt</a:t>
                      </a:r>
                      <a:r>
                        <a:rPr lang="en-US" b="0" baseline="0">
                          <a:solidFill>
                            <a:schemeClr val="tx1"/>
                          </a:solidFill>
                        </a:rPr>
                        <a:t> and Carer welcome meeting 4-5pm</a:t>
                      </a:r>
                      <a:endParaRPr lang="en-US" b="0"/>
                    </a:p>
                    <a:p>
                      <a:pPr lvl="0">
                        <a:buNone/>
                      </a:pPr>
                      <a:r>
                        <a:rPr lang="en-US" b="0" baseline="0">
                          <a:solidFill>
                            <a:schemeClr val="tx1"/>
                          </a:solidFill>
                        </a:rPr>
                        <a:t>Book bags, Tapestry, key information.</a:t>
                      </a:r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402426"/>
                  </a:ext>
                </a:extLst>
              </a:tr>
              <a:tr h="2441411">
                <a:tc>
                  <a:txBody>
                    <a:bodyPr/>
                    <a:lstStyle/>
                    <a:p>
                      <a:r>
                        <a:rPr lang="en-US" sz="2000" b="0">
                          <a:solidFill>
                            <a:schemeClr val="tx1"/>
                          </a:solidFill>
                        </a:rPr>
                        <a:t>June</a:t>
                      </a:r>
                      <a:endParaRPr lang="en-GB" sz="20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1"/>
                          </a:solidFill>
                        </a:rPr>
                        <a:t>Support videos uploaded to school  website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US" dirty="0" err="1">
                          <a:solidFill>
                            <a:schemeClr val="tx1"/>
                          </a:solidFill>
                        </a:rPr>
                        <a:t>Mrs</a:t>
                      </a: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 Blake/Tomeo</a:t>
                      </a:r>
                      <a:r>
                        <a:rPr lang="en-US" baseline="0" dirty="0">
                          <a:solidFill>
                            <a:schemeClr val="tx1"/>
                          </a:solidFill>
                        </a:rPr>
                        <a:t> visiting preschools</a:t>
                      </a:r>
                    </a:p>
                    <a:p>
                      <a:pPr lvl="0">
                        <a:buNone/>
                      </a:pPr>
                      <a:endParaRPr lang="en-US" baseline="0" dirty="0">
                        <a:solidFill>
                          <a:schemeClr val="tx1"/>
                        </a:solidFill>
                      </a:endParaRPr>
                    </a:p>
                    <a:p>
                      <a:pPr lvl="0">
                        <a:buNone/>
                      </a:pPr>
                      <a:r>
                        <a:rPr lang="en-GB" sz="1200" b="0" i="0" u="none" strike="noStrike" baseline="0" noProof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Microsoft New Tai Lue"/>
                          <a:cs typeface="Microsoft New Tai Lue"/>
                        </a:rPr>
                        <a:t>Tuesday 23rd June and Thursday 25</a:t>
                      </a:r>
                      <a:r>
                        <a:rPr lang="en-GB" sz="1200" b="0" i="0" u="none" strike="noStrike" baseline="30000" noProof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Microsoft New Tai Lue"/>
                          <a:cs typeface="Microsoft New Tai Lue"/>
                        </a:rPr>
                        <a:t>th</a:t>
                      </a:r>
                      <a:r>
                        <a:rPr lang="en-GB" sz="1200" b="0" i="0" u="none" strike="noStrike" baseline="0" noProof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Microsoft New Tai Lue"/>
                          <a:cs typeface="Microsoft New Tai Lue"/>
                        </a:rPr>
                        <a:t> June 2025, from 9:15 – 3.00pm 1:1 meetings</a:t>
                      </a:r>
                    </a:p>
                    <a:p>
                      <a:pPr lvl="0" algn="l">
                        <a:buNone/>
                      </a:pPr>
                      <a:endParaRPr lang="en-GB" sz="1200" b="0" i="0" u="none" strike="noStrike" baseline="0" noProof="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Microsoft New Tai Lue"/>
                        <a:cs typeface="Microsoft New Tai Lue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baseline="0" noProof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Microsoft New Tai Lue"/>
                          <a:cs typeface="Microsoft New Tai Lue"/>
                        </a:rPr>
                        <a:t>Group 1</a:t>
                      </a:r>
                      <a:endParaRPr lang="en-GB" sz="1200" b="0" i="0" u="none" strike="noStrike" baseline="0" noProof="0">
                        <a:solidFill>
                          <a:srgbClr val="000000"/>
                        </a:solidFill>
                        <a:highlight>
                          <a:srgbClr val="C6C6C6"/>
                        </a:highlight>
                        <a:latin typeface="Microsoft New Tai Lue"/>
                        <a:cs typeface="Microsoft New Tai Lue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0" i="0" u="none" strike="noStrike" baseline="0" noProof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Microsoft New Tai Lue"/>
                          <a:cs typeface="Microsoft New Tai Lue"/>
                        </a:rPr>
                        <a:t>Surnames from A to N</a:t>
                      </a:r>
                      <a:endParaRPr lang="en-GB" sz="1200" b="0" i="0" u="none" strike="noStrike" baseline="0" noProof="0">
                        <a:solidFill>
                          <a:srgbClr val="000000"/>
                        </a:solidFill>
                        <a:highlight>
                          <a:srgbClr val="C6C6C6"/>
                        </a:highlight>
                        <a:latin typeface="Microsoft New Tai Lue"/>
                        <a:cs typeface="Microsoft New Tai Lue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0" i="0" u="none" strike="noStrike" baseline="0" noProof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Microsoft New Tai Lue"/>
                          <a:cs typeface="Microsoft New Tai Lue"/>
                        </a:rPr>
                        <a:t>Group 1 – Monday 29th June 2026</a:t>
                      </a:r>
                      <a:endParaRPr lang="en-GB" sz="1200" b="0" i="0" u="none" strike="noStrike" baseline="0" noProof="0">
                        <a:solidFill>
                          <a:srgbClr val="000000"/>
                        </a:solidFill>
                        <a:highlight>
                          <a:srgbClr val="C6C6C6"/>
                        </a:highlight>
                        <a:latin typeface="Microsoft New Tai Lue"/>
                        <a:cs typeface="Microsoft New Tai Lue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0" i="0" u="none" strike="noStrike" baseline="0" noProof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Microsoft New Tai Lue"/>
                          <a:cs typeface="Microsoft New Tai Lue"/>
                        </a:rPr>
                        <a:t>9.30am – 11.00am</a:t>
                      </a:r>
                      <a:endParaRPr lang="en-GB" sz="1200" b="0" i="0" u="none" strike="noStrike" baseline="0" noProof="0">
                        <a:solidFill>
                          <a:srgbClr val="000000"/>
                        </a:solidFill>
                        <a:highlight>
                          <a:srgbClr val="C6C6C6"/>
                        </a:highlight>
                        <a:latin typeface="Microsoft New Tai Lue"/>
                        <a:cs typeface="Microsoft New Tai Lue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0" i="0" u="none" strike="noStrike" baseline="0" noProof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Microsoft New Tai Lue"/>
                          <a:cs typeface="Microsoft New Tai Lue"/>
                        </a:rPr>
                        <a:t>Play session in Reception class, 1 familiar adult may attend.</a:t>
                      </a:r>
                      <a:endParaRPr lang="en-GB" sz="1200" b="0" i="0" u="none" strike="noStrike" baseline="0" noProof="0" dirty="0">
                        <a:solidFill>
                          <a:srgbClr val="000000"/>
                        </a:solidFill>
                        <a:highlight>
                          <a:srgbClr val="C6C6C6"/>
                        </a:highlight>
                        <a:latin typeface="Microsoft New Tai Lue"/>
                        <a:cs typeface="Microsoft New Tai Lue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0968808"/>
                  </a:ext>
                </a:extLst>
              </a:tr>
              <a:tr h="2354211">
                <a:tc>
                  <a:txBody>
                    <a:bodyPr/>
                    <a:lstStyle/>
                    <a:p>
                      <a:r>
                        <a:rPr lang="en-US" sz="2000" b="0">
                          <a:solidFill>
                            <a:schemeClr val="tx1"/>
                          </a:solidFill>
                        </a:rPr>
                        <a:t>July</a:t>
                      </a:r>
                      <a:endParaRPr lang="en-GB" sz="20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noProof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Microsoft New Tai Lue"/>
                          <a:cs typeface="Microsoft New Tai Lue"/>
                        </a:rPr>
                        <a:t>Group 2</a:t>
                      </a:r>
                      <a:endParaRPr lang="en-GB" sz="1200" b="0" i="0" u="none" strike="noStrike" noProof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Microsoft New Tai Lue"/>
                        <a:cs typeface="Microsoft New Tai Lue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0" i="0" u="none" strike="noStrike" noProof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Microsoft New Tai Lue"/>
                          <a:cs typeface="Microsoft New Tai Lue"/>
                        </a:rPr>
                        <a:t>Surnames from O to Z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0" i="0" u="none" strike="noStrike" noProof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Microsoft New Tai Lue"/>
                          <a:cs typeface="Microsoft New Tai Lue"/>
                        </a:rPr>
                        <a:t>Group 2 – Friday 3</a:t>
                      </a:r>
                      <a:r>
                        <a:rPr lang="en-GB" sz="800" b="0" i="0" u="none" strike="noStrike" baseline="30000" noProof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Microsoft New Tai Lue"/>
                          <a:cs typeface="Microsoft New Tai Lue"/>
                        </a:rPr>
                        <a:t>rd</a:t>
                      </a:r>
                      <a:r>
                        <a:rPr lang="en-GB" sz="1200" b="0" i="0" u="none" strike="noStrike" noProof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Microsoft New Tai Lue"/>
                          <a:cs typeface="Microsoft New Tai Lue"/>
                        </a:rPr>
                        <a:t> July 2026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0" i="0" u="none" strike="noStrike" noProof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Microsoft New Tai Lue"/>
                          <a:cs typeface="Microsoft New Tai Lue"/>
                        </a:rPr>
                        <a:t>9.30am – 11.00am</a:t>
                      </a:r>
                      <a:endParaRPr lang="en-GB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0" i="0" u="none" strike="noStrike" noProof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Microsoft New Tai Lue"/>
                          <a:cs typeface="Microsoft New Tai Lue"/>
                        </a:rPr>
                        <a:t>Play session in Reception class, 1 familiar adult may attend.</a:t>
                      </a:r>
                      <a:endParaRPr lang="en-GB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0" i="0" u="none" strike="noStrike" noProof="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Microsoft New Tai Lue"/>
                        <a:cs typeface="Microsoft New Tai Lue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noProof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Microsoft New Tai Lue"/>
                          <a:cs typeface="Microsoft New Tai Lue"/>
                        </a:rPr>
                        <a:t>Group 1 and Group 2</a:t>
                      </a:r>
                      <a:endParaRPr lang="en-GB" sz="1200" b="0" i="0" u="none" strike="noStrike" noProof="0">
                        <a:solidFill>
                          <a:srgbClr val="000000"/>
                        </a:solidFill>
                        <a:latin typeface="Microsoft New Tai Lue"/>
                        <a:cs typeface="Microsoft New Tai Lue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noProof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Microsoft New Tai Lue"/>
                          <a:cs typeface="Microsoft New Tai Lue"/>
                        </a:rPr>
                        <a:t>All Children </a:t>
                      </a:r>
                      <a:endParaRPr lang="en-GB" sz="1200" b="0" i="0" u="none" strike="noStrike" noProof="0">
                        <a:solidFill>
                          <a:srgbClr val="000000"/>
                        </a:solidFill>
                        <a:latin typeface="Microsoft New Tai Lue"/>
                        <a:cs typeface="Microsoft New Tai Lue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0" i="0" u="none" strike="noStrike" noProof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Microsoft New Tai Lue"/>
                          <a:cs typeface="Microsoft New Tai Lue"/>
                        </a:rPr>
                        <a:t>Monday 6th July 2026</a:t>
                      </a:r>
                      <a:endParaRPr lang="en-GB" sz="1200" b="0" i="0" u="none" strike="noStrike" noProof="0">
                        <a:solidFill>
                          <a:srgbClr val="000000"/>
                        </a:solidFill>
                        <a:latin typeface="Microsoft New Tai Lue"/>
                        <a:cs typeface="Microsoft New Tai Lue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0" i="0" u="none" strike="noStrike" noProof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Microsoft New Tai Lue"/>
                          <a:cs typeface="Microsoft New Tai Lue"/>
                        </a:rPr>
                        <a:t>9.30am – 11.00am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0" i="0" u="none" strike="noStrike" noProof="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Microsoft New Tai Lue"/>
                          <a:cs typeface="Microsoft New Tai Lue"/>
                        </a:rPr>
                        <a:t>During this session, we request that you drop your child off and leave them with the adults that they will be working with in September.</a:t>
                      </a:r>
                      <a:endParaRPr lang="en-GB" sz="1200" b="0" i="0" u="none" strike="noStrike" noProof="0" dirty="0">
                        <a:solidFill>
                          <a:srgbClr val="000000"/>
                        </a:solidFill>
                        <a:highlight>
                          <a:srgbClr val="C6C6C6"/>
                        </a:highlight>
                        <a:latin typeface="Microsoft New Tai Lue"/>
                        <a:cs typeface="Microsoft New Tai Lue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3979765"/>
                  </a:ext>
                </a:extLst>
              </a:tr>
              <a:tr h="662667">
                <a:tc>
                  <a:txBody>
                    <a:bodyPr/>
                    <a:lstStyle/>
                    <a:p>
                      <a:r>
                        <a:rPr lang="en-US" sz="2000" b="0">
                          <a:solidFill>
                            <a:schemeClr val="tx1"/>
                          </a:solidFill>
                        </a:rPr>
                        <a:t>August</a:t>
                      </a:r>
                      <a:endParaRPr lang="en-GB" sz="20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1"/>
                          </a:solidFill>
                        </a:rPr>
                        <a:t>Summer Holidays</a:t>
                      </a:r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91297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43476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F9F7F4E-D0EA-E8AA-8FC6-52D31EF7E9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6224233"/>
              </p:ext>
            </p:extLst>
          </p:nvPr>
        </p:nvGraphicFramePr>
        <p:xfrm>
          <a:off x="1033220" y="658677"/>
          <a:ext cx="9995676" cy="525080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62427">
                  <a:extLst>
                    <a:ext uri="{9D8B030D-6E8A-4147-A177-3AD203B41FA5}">
                      <a16:colId xmlns:a16="http://schemas.microsoft.com/office/drawing/2014/main" val="1670322824"/>
                    </a:ext>
                  </a:extLst>
                </a:gridCol>
                <a:gridCol w="1923789">
                  <a:extLst>
                    <a:ext uri="{9D8B030D-6E8A-4147-A177-3AD203B41FA5}">
                      <a16:colId xmlns:a16="http://schemas.microsoft.com/office/drawing/2014/main" val="1831965913"/>
                    </a:ext>
                  </a:extLst>
                </a:gridCol>
                <a:gridCol w="1874747">
                  <a:extLst>
                    <a:ext uri="{9D8B030D-6E8A-4147-A177-3AD203B41FA5}">
                      <a16:colId xmlns:a16="http://schemas.microsoft.com/office/drawing/2014/main" val="2889749929"/>
                    </a:ext>
                  </a:extLst>
                </a:gridCol>
                <a:gridCol w="2128131">
                  <a:extLst>
                    <a:ext uri="{9D8B030D-6E8A-4147-A177-3AD203B41FA5}">
                      <a16:colId xmlns:a16="http://schemas.microsoft.com/office/drawing/2014/main" val="3178837363"/>
                    </a:ext>
                  </a:extLst>
                </a:gridCol>
                <a:gridCol w="2106582">
                  <a:extLst>
                    <a:ext uri="{9D8B030D-6E8A-4147-A177-3AD203B41FA5}">
                      <a16:colId xmlns:a16="http://schemas.microsoft.com/office/drawing/2014/main" val="2401628447"/>
                    </a:ext>
                  </a:extLst>
                </a:gridCol>
              </a:tblGrid>
              <a:tr h="586256">
                <a:tc gridSpan="5"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1800"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September 2026 Transition timetable</a:t>
                      </a:r>
                      <a:endParaRPr lang="en-US">
                        <a:effectLst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394454"/>
                  </a:ext>
                </a:extLst>
              </a:tr>
              <a:tr h="1121532"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  </a:t>
                      </a:r>
                      <a:endParaRPr lang="en-US">
                        <a:effectLst/>
                      </a:endParaRPr>
                    </a:p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Monday 7.9.26 </a:t>
                      </a:r>
                      <a:endParaRPr lang="en-US">
                        <a:effectLst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99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1400"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>
                        <a:effectLst/>
                      </a:endParaRPr>
                    </a:p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Tuesday 8.9.26 </a:t>
                      </a:r>
                      <a:endParaRPr lang="en-US">
                        <a:effectLst/>
                      </a:endParaRPr>
                    </a:p>
                    <a:p>
                      <a:pPr fontAlgn="base">
                        <a:buNone/>
                      </a:pPr>
                      <a:r>
                        <a:rPr lang="en-US" sz="1400"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>
                        <a:effectLst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99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1400"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>
                        <a:effectLst/>
                      </a:endParaRPr>
                    </a:p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Wednesday 9.9.26 </a:t>
                      </a:r>
                      <a:endParaRPr lang="en-US">
                        <a:effectLst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99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1400"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>
                        <a:effectLst/>
                      </a:endParaRPr>
                    </a:p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Thursday 10.9.26 </a:t>
                      </a:r>
                      <a:endParaRPr lang="en-US">
                        <a:effectLst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99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1400"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>
                        <a:effectLst/>
                      </a:endParaRPr>
                    </a:p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Friday 11.9.26</a:t>
                      </a:r>
                      <a:endParaRPr lang="en-US">
                        <a:effectLst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99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8756082"/>
                  </a:ext>
                </a:extLst>
              </a:tr>
              <a:tr h="739191"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Group 1 9:15-11:30 </a:t>
                      </a:r>
                      <a:endParaRPr lang="en-US">
                        <a:effectLst/>
                      </a:endParaRPr>
                    </a:p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Group 2 1:15-3:15 </a:t>
                      </a:r>
                      <a:endParaRPr lang="en-US">
                        <a:effectLst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99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Group 1 9:15-11:30 </a:t>
                      </a:r>
                      <a:endParaRPr lang="en-US">
                        <a:effectLst/>
                      </a:endParaRPr>
                    </a:p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Group 2 1:15-3:15 </a:t>
                      </a:r>
                      <a:endParaRPr lang="en-US">
                        <a:effectLst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99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Group 1 9:15-11:30 </a:t>
                      </a:r>
                      <a:endParaRPr lang="en-US">
                        <a:effectLst/>
                      </a:endParaRPr>
                    </a:p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Group 2 1:15-3:15 </a:t>
                      </a:r>
                      <a:endParaRPr lang="en-US">
                        <a:effectLst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99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Group 1 9:15-11:30 </a:t>
                      </a:r>
                      <a:endParaRPr lang="en-US">
                        <a:effectLst/>
                      </a:endParaRPr>
                    </a:p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Group 2 1:15-3:15 </a:t>
                      </a:r>
                      <a:endParaRPr lang="en-US">
                        <a:effectLst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99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Group 1 9:15-11:30 </a:t>
                      </a:r>
                      <a:endParaRPr lang="en-US">
                        <a:effectLst/>
                      </a:endParaRPr>
                    </a:p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Group 2 1:15-3:15 </a:t>
                      </a:r>
                      <a:endParaRPr lang="en-US">
                        <a:effectLst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99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096229"/>
                  </a:ext>
                </a:extLst>
              </a:tr>
              <a:tr h="739191"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1400"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>
                        <a:effectLst/>
                      </a:endParaRPr>
                    </a:p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Monday 14.9.26</a:t>
                      </a:r>
                      <a:endParaRPr lang="en-US">
                        <a:effectLst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D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>
                        <a:effectLst/>
                      </a:endParaRPr>
                    </a:p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Tuesday 15.9.26 </a:t>
                      </a:r>
                      <a:endParaRPr lang="en-US">
                        <a:effectLst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D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1400"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>
                        <a:effectLst/>
                      </a:endParaRPr>
                    </a:p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Wednesday 16.9.26 </a:t>
                      </a:r>
                      <a:endParaRPr lang="en-US">
                        <a:effectLst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D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1400"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>
                        <a:effectLst/>
                      </a:endParaRPr>
                    </a:p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Thursday 17.9.26 </a:t>
                      </a:r>
                      <a:endParaRPr lang="en-US">
                        <a:effectLst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D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1400"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>
                        <a:effectLst/>
                      </a:endParaRPr>
                    </a:p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Friday 18.9.26 </a:t>
                      </a:r>
                      <a:endParaRPr lang="en-US">
                        <a:effectLst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D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2472563"/>
                  </a:ext>
                </a:extLst>
              </a:tr>
              <a:tr h="739191"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Group 2 9:15-12:30 </a:t>
                      </a:r>
                      <a:endParaRPr lang="en-US">
                        <a:effectLst/>
                      </a:endParaRPr>
                    </a:p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Group 1 1:15-3:15 </a:t>
                      </a:r>
                      <a:endParaRPr lang="en-US">
                        <a:effectLst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D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Group 1 9:15-12:30 </a:t>
                      </a:r>
                      <a:endParaRPr lang="en-US">
                        <a:effectLst/>
                      </a:endParaRPr>
                    </a:p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Group 2 1:15-3:15 </a:t>
                      </a:r>
                      <a:endParaRPr lang="en-US">
                        <a:effectLst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D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Group 1 and 2  </a:t>
                      </a:r>
                      <a:endParaRPr lang="en-US">
                        <a:effectLst/>
                      </a:endParaRPr>
                    </a:p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8:45-2:00 </a:t>
                      </a:r>
                      <a:endParaRPr lang="en-US">
                        <a:effectLst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D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Group 1 and 2  </a:t>
                      </a:r>
                      <a:endParaRPr lang="en-US">
                        <a:effectLst/>
                      </a:endParaRPr>
                    </a:p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8:45- 3:15 </a:t>
                      </a:r>
                      <a:endParaRPr lang="en-US">
                        <a:effectLst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D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Group 1 and 2 </a:t>
                      </a:r>
                      <a:endParaRPr lang="en-US">
                        <a:effectLst/>
                      </a:endParaRPr>
                    </a:p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8:45-3:15 </a:t>
                      </a:r>
                      <a:endParaRPr lang="en-US">
                        <a:effectLst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D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7932610"/>
                  </a:ext>
                </a:extLst>
              </a:tr>
              <a:tr h="739191"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1400"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>
                        <a:effectLst/>
                      </a:endParaRPr>
                    </a:p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Monday 21.9.26 </a:t>
                      </a:r>
                      <a:endParaRPr lang="en-US">
                        <a:effectLst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FF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1400"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>
                        <a:effectLst/>
                      </a:endParaRPr>
                    </a:p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Tuesday 22.9.26 </a:t>
                      </a:r>
                      <a:endParaRPr lang="en-US">
                        <a:effectLst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FF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1400"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>
                        <a:effectLst/>
                      </a:endParaRPr>
                    </a:p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Wednesday 23.9.26 </a:t>
                      </a:r>
                      <a:endParaRPr lang="en-US">
                        <a:effectLst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FF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1400"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>
                        <a:effectLst/>
                      </a:endParaRPr>
                    </a:p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Thursday 24.9.26 </a:t>
                      </a:r>
                      <a:endParaRPr lang="en-US">
                        <a:effectLst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FF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1400"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>
                        <a:effectLst/>
                      </a:endParaRPr>
                    </a:p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Friday 25.9.26 </a:t>
                      </a:r>
                      <a:endParaRPr lang="en-US">
                        <a:effectLst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FF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2867181"/>
                  </a:ext>
                </a:extLst>
              </a:tr>
              <a:tr h="586256">
                <a:tc gridSpan="5"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Full time 8:45-3:15 for those children that are ready and regulated.  </a:t>
                      </a:r>
                      <a:endParaRPr lang="en-US">
                        <a:effectLst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FF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19724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93541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4" name="Rectangle 53">
            <a:extLst>
              <a:ext uri="{FF2B5EF4-FFF2-40B4-BE49-F238E27FC236}">
                <a16:creationId xmlns:a16="http://schemas.microsoft.com/office/drawing/2014/main" id="{B3684CCF-CEBB-4D8E-A366-95E43D4C7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1" y="345810"/>
            <a:ext cx="4960945" cy="1325563"/>
          </a:xfrm>
        </p:spPr>
        <p:txBody>
          <a:bodyPr>
            <a:normAutofit/>
          </a:bodyPr>
          <a:lstStyle/>
          <a:p>
            <a:r>
              <a:rPr lang="en-GB">
                <a:ea typeface="Calibri Light"/>
                <a:cs typeface="Calibri Light"/>
              </a:rPr>
              <a:t>Family Houses</a:t>
            </a:r>
            <a:endParaRPr lang="en-GB"/>
          </a:p>
        </p:txBody>
      </p:sp>
      <p:sp>
        <p:nvSpPr>
          <p:cNvPr id="49" name="Content Placeholder 9">
            <a:extLst>
              <a:ext uri="{FF2B5EF4-FFF2-40B4-BE49-F238E27FC236}">
                <a16:creationId xmlns:a16="http://schemas.microsoft.com/office/drawing/2014/main" id="{6C05665C-D877-62BA-586D-36F7139284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4933462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600">
                <a:ea typeface="Calibri"/>
                <a:cs typeface="Calibri"/>
              </a:rPr>
              <a:t>All children in school are in a family.</a:t>
            </a:r>
          </a:p>
          <a:p>
            <a:r>
              <a:rPr lang="en-US" sz="2600">
                <a:solidFill>
                  <a:srgbClr val="FF0000"/>
                </a:solidFill>
                <a:ea typeface="Calibri"/>
                <a:cs typeface="Calibri"/>
              </a:rPr>
              <a:t>CAVELL</a:t>
            </a:r>
          </a:p>
          <a:p>
            <a:r>
              <a:rPr lang="en-US" sz="2600">
                <a:solidFill>
                  <a:srgbClr val="FFFF00"/>
                </a:solidFill>
                <a:ea typeface="Calibri"/>
                <a:cs typeface="Calibri"/>
              </a:rPr>
              <a:t>HODGKIN</a:t>
            </a:r>
          </a:p>
          <a:p>
            <a:r>
              <a:rPr lang="en-US" sz="2600">
                <a:solidFill>
                  <a:srgbClr val="00B050"/>
                </a:solidFill>
                <a:ea typeface="Calibri"/>
                <a:cs typeface="Calibri"/>
              </a:rPr>
              <a:t>DARWIN</a:t>
            </a:r>
          </a:p>
          <a:p>
            <a:r>
              <a:rPr lang="en-US" sz="2600">
                <a:solidFill>
                  <a:srgbClr val="0070C0"/>
                </a:solidFill>
                <a:ea typeface="Calibri"/>
                <a:cs typeface="Calibri"/>
              </a:rPr>
              <a:t>NEWTON</a:t>
            </a:r>
          </a:p>
          <a:p>
            <a:pPr marL="0" indent="0">
              <a:buNone/>
            </a:pPr>
            <a:r>
              <a:rPr lang="en-US" sz="2600">
                <a:ea typeface="Calibri"/>
                <a:cs typeface="Calibri"/>
              </a:rPr>
              <a:t>From when they start in Reception, they have this </a:t>
            </a:r>
            <a:r>
              <a:rPr lang="en-US" sz="2600" err="1">
                <a:ea typeface="Calibri"/>
                <a:cs typeface="Calibri"/>
              </a:rPr>
              <a:t>colour</a:t>
            </a:r>
            <a:r>
              <a:rPr lang="en-US" sz="2600">
                <a:ea typeface="Calibri"/>
                <a:cs typeface="Calibri"/>
              </a:rPr>
              <a:t> for their tray, their coat peg label and to know which group they are in. </a:t>
            </a:r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13" r="9857" b="2"/>
          <a:stretch/>
        </p:blipFill>
        <p:spPr>
          <a:xfrm>
            <a:off x="6863996" y="3154859"/>
            <a:ext cx="4030579" cy="3703141"/>
          </a:xfrm>
          <a:custGeom>
            <a:avLst/>
            <a:gdLst/>
            <a:ahLst/>
            <a:cxnLst/>
            <a:rect l="l" t="t" r="r" b="b"/>
            <a:pathLst>
              <a:path w="4030579" h="3703141">
                <a:moveTo>
                  <a:pt x="2015289" y="0"/>
                </a:moveTo>
                <a:cubicBezTo>
                  <a:pt x="3128303" y="0"/>
                  <a:pt x="4030579" y="902277"/>
                  <a:pt x="4030579" y="2015290"/>
                </a:cubicBezTo>
                <a:cubicBezTo>
                  <a:pt x="4030579" y="2710923"/>
                  <a:pt x="3678127" y="3324237"/>
                  <a:pt x="3142057" y="3686399"/>
                </a:cubicBezTo>
                <a:lnTo>
                  <a:pt x="3114499" y="3703141"/>
                </a:lnTo>
                <a:lnTo>
                  <a:pt x="916080" y="3703141"/>
                </a:lnTo>
                <a:lnTo>
                  <a:pt x="888522" y="3686399"/>
                </a:lnTo>
                <a:cubicBezTo>
                  <a:pt x="352452" y="3324237"/>
                  <a:pt x="0" y="2710923"/>
                  <a:pt x="0" y="2015290"/>
                </a:cubicBezTo>
                <a:cubicBezTo>
                  <a:pt x="0" y="902277"/>
                  <a:pt x="902277" y="0"/>
                  <a:pt x="2015289" y="0"/>
                </a:cubicBezTo>
                <a:close/>
              </a:path>
            </a:pathLst>
          </a:custGeom>
        </p:spPr>
      </p:pic>
      <p:sp>
        <p:nvSpPr>
          <p:cNvPr id="56" name="Arc 55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6010869" y="-729072"/>
            <a:ext cx="4083433" cy="408343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7" r="5808" b="-4"/>
          <a:stretch/>
        </p:blipFill>
        <p:spPr>
          <a:xfrm>
            <a:off x="6305807" y="1"/>
            <a:ext cx="3519312" cy="3007909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21" r="27827" b="1"/>
          <a:stretch/>
        </p:blipFill>
        <p:spPr>
          <a:xfrm>
            <a:off x="9933462" y="372217"/>
            <a:ext cx="2258539" cy="3554668"/>
          </a:xfrm>
          <a:custGeom>
            <a:avLst/>
            <a:gdLst/>
            <a:ahLst/>
            <a:cxnLst/>
            <a:rect l="l" t="t" r="r" b="b"/>
            <a:pathLst>
              <a:path w="2258539" h="3554668">
                <a:moveTo>
                  <a:pt x="1777334" y="0"/>
                </a:moveTo>
                <a:cubicBezTo>
                  <a:pt x="1900033" y="0"/>
                  <a:pt x="2019829" y="12434"/>
                  <a:pt x="2135529" y="36109"/>
                </a:cubicBezTo>
                <a:lnTo>
                  <a:pt x="2258539" y="67738"/>
                </a:lnTo>
                <a:lnTo>
                  <a:pt x="2258539" y="3486930"/>
                </a:lnTo>
                <a:lnTo>
                  <a:pt x="2135529" y="3518559"/>
                </a:lnTo>
                <a:cubicBezTo>
                  <a:pt x="2019829" y="3542235"/>
                  <a:pt x="1900033" y="3554668"/>
                  <a:pt x="1777334" y="3554668"/>
                </a:cubicBezTo>
                <a:cubicBezTo>
                  <a:pt x="795739" y="3554668"/>
                  <a:pt x="0" y="2758929"/>
                  <a:pt x="0" y="1777334"/>
                </a:cubicBezTo>
                <a:cubicBezTo>
                  <a:pt x="0" y="795740"/>
                  <a:pt x="795739" y="0"/>
                  <a:pt x="1777334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600382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6B7B9B-EDD1-B252-1DB9-8310C6B14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9881AB3D-AD18-C3B6-23D7-08F229E6E68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5487141"/>
              </p:ext>
            </p:extLst>
          </p:nvPr>
        </p:nvGraphicFramePr>
        <p:xfrm>
          <a:off x="838200" y="1825625"/>
          <a:ext cx="10515600" cy="33528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3626063537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3740140990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403010955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43788348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Sassoon Infant Std"/>
                        </a:rPr>
                        <a:t>Cavell</a:t>
                      </a:r>
                      <a:endParaRPr lang="en-US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Sassoon Infant Std"/>
                        </a:rPr>
                        <a:t>Hodgkin</a:t>
                      </a:r>
                      <a:endParaRPr lang="en-US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Sassoon Infant Std"/>
                        </a:rPr>
                        <a:t>Darwin</a:t>
                      </a:r>
                      <a:endParaRPr lang="en-US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effectLst/>
                          <a:latin typeface="Sassoon Infant Std"/>
                        </a:rPr>
                        <a:t>Newton</a:t>
                      </a:r>
                      <a:endParaRPr lang="en-US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32335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Sassoon Infant Std"/>
                        </a:rPr>
                        <a:t>Kevin </a:t>
                      </a:r>
                      <a:endParaRPr lang="en-US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buNone/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Sassoon Infant Std"/>
                        </a:rPr>
                        <a:t>Autumn</a:t>
                      </a:r>
                      <a:endParaRPr lang="en-US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buNone/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Sassoon Infant Std"/>
                        </a:rPr>
                        <a:t>Damaris</a:t>
                      </a:r>
                      <a:endParaRPr lang="en-US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buNone/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Sassoon Infant Std"/>
                        </a:rPr>
                        <a:t>Jessica</a:t>
                      </a:r>
                      <a:endParaRPr lang="en-US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buNone/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Sassoon Infant Std"/>
                        </a:rPr>
                        <a:t>Haris</a:t>
                      </a:r>
                      <a:endParaRPr lang="en-US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buNone/>
                      </a:pPr>
                      <a:endParaRPr lang="en-US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buNone/>
                      </a:pPr>
                      <a:endParaRPr lang="en-US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buNone/>
                      </a:pPr>
                      <a:endParaRPr lang="en-US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buNone/>
                      </a:pPr>
                      <a:endParaRPr lang="en-US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buNone/>
                      </a:pPr>
                      <a:endParaRPr lang="en-US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>
                          <a:effectLst/>
                          <a:latin typeface="Sassoon Infant Std"/>
                        </a:rPr>
                        <a:t>Luis</a:t>
                      </a:r>
                      <a:endParaRPr lang="en-US">
                        <a:effectLst/>
                      </a:endParaRPr>
                    </a:p>
                    <a:p>
                      <a:pPr>
                        <a:buNone/>
                      </a:pPr>
                      <a:r>
                        <a:rPr lang="en-US" sz="2200">
                          <a:effectLst/>
                          <a:latin typeface="Sassoon Infant Std"/>
                        </a:rPr>
                        <a:t>Izabele</a:t>
                      </a:r>
                      <a:endParaRPr lang="en-US">
                        <a:effectLst/>
                      </a:endParaRPr>
                    </a:p>
                    <a:p>
                      <a:pPr>
                        <a:buNone/>
                      </a:pPr>
                      <a:r>
                        <a:rPr lang="en-US" sz="2200">
                          <a:effectLst/>
                          <a:latin typeface="Sassoon Infant Std"/>
                        </a:rPr>
                        <a:t>Willow</a:t>
                      </a:r>
                      <a:endParaRPr lang="en-US">
                        <a:effectLst/>
                      </a:endParaRPr>
                    </a:p>
                    <a:p>
                      <a:pPr>
                        <a:buNone/>
                      </a:pPr>
                      <a:r>
                        <a:rPr lang="en-US" sz="2200">
                          <a:effectLst/>
                          <a:latin typeface="Sassoon Infant Std"/>
                        </a:rPr>
                        <a:t>Jacob</a:t>
                      </a:r>
                      <a:endParaRPr lang="en-US">
                        <a:effectLst/>
                      </a:endParaRPr>
                    </a:p>
                    <a:p>
                      <a:pPr>
                        <a:buNone/>
                      </a:pPr>
                      <a:r>
                        <a:rPr lang="en-US" sz="2200">
                          <a:effectLst/>
                          <a:latin typeface="Sassoon Infant Std"/>
                        </a:rPr>
                        <a:t>Leyla</a:t>
                      </a:r>
                      <a:endParaRPr lang="en-US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>
                          <a:effectLst/>
                          <a:latin typeface="Sassoon Infant Std"/>
                        </a:rPr>
                        <a:t>Nedas</a:t>
                      </a:r>
                      <a:endParaRPr lang="en-US">
                        <a:effectLst/>
                      </a:endParaRPr>
                    </a:p>
                    <a:p>
                      <a:pPr>
                        <a:buNone/>
                      </a:pPr>
                      <a:r>
                        <a:rPr lang="en-US" sz="2200" dirty="0" err="1">
                          <a:effectLst/>
                          <a:latin typeface="Sassoon Infant Std"/>
                        </a:rPr>
                        <a:t>Laial</a:t>
                      </a:r>
                      <a:endParaRPr lang="en-US" dirty="0" err="1">
                        <a:effectLst/>
                      </a:endParaRPr>
                    </a:p>
                    <a:p>
                      <a:pPr>
                        <a:buNone/>
                      </a:pPr>
                      <a:r>
                        <a:rPr lang="en-US" sz="2200">
                          <a:effectLst/>
                          <a:latin typeface="Sassoon Infant Std"/>
                        </a:rPr>
                        <a:t>Olivia</a:t>
                      </a:r>
                      <a:endParaRPr lang="en-US">
                        <a:effectLst/>
                      </a:endParaRPr>
                    </a:p>
                    <a:p>
                      <a:pPr>
                        <a:buNone/>
                      </a:pPr>
                      <a:r>
                        <a:rPr lang="en-US" sz="2200">
                          <a:effectLst/>
                          <a:latin typeface="Sassoon Infant Std"/>
                        </a:rPr>
                        <a:t>Himani</a:t>
                      </a:r>
                      <a:endParaRPr lang="en-US">
                        <a:effectLst/>
                      </a:endParaRPr>
                    </a:p>
                    <a:p>
                      <a:pPr>
                        <a:buNone/>
                      </a:pPr>
                      <a:r>
                        <a:rPr lang="en-US" sz="2200">
                          <a:effectLst/>
                          <a:latin typeface="Sassoon Infant Std"/>
                        </a:rPr>
                        <a:t>Kyran</a:t>
                      </a:r>
                      <a:endParaRPr lang="en-US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>
                          <a:effectLst/>
                          <a:latin typeface="Sassoon Infant Std"/>
                        </a:rPr>
                        <a:t>Aarya</a:t>
                      </a:r>
                      <a:endParaRPr lang="en-US">
                        <a:effectLst/>
                      </a:endParaRPr>
                    </a:p>
                    <a:p>
                      <a:pPr>
                        <a:buNone/>
                      </a:pPr>
                      <a:r>
                        <a:rPr lang="en-US" sz="2200">
                          <a:effectLst/>
                          <a:latin typeface="Sassoon Infant Std"/>
                        </a:rPr>
                        <a:t>Neil</a:t>
                      </a:r>
                      <a:endParaRPr lang="en-US">
                        <a:effectLst/>
                      </a:endParaRPr>
                    </a:p>
                    <a:p>
                      <a:pPr>
                        <a:buNone/>
                      </a:pPr>
                      <a:r>
                        <a:rPr lang="en-US" sz="2200">
                          <a:effectLst/>
                          <a:latin typeface="Sassoon Infant Std"/>
                        </a:rPr>
                        <a:t>Emir</a:t>
                      </a:r>
                      <a:endParaRPr lang="en-US">
                        <a:effectLst/>
                      </a:endParaRPr>
                    </a:p>
                    <a:p>
                      <a:pPr>
                        <a:buNone/>
                      </a:pPr>
                      <a:r>
                        <a:rPr lang="en-US" sz="2200">
                          <a:effectLst/>
                          <a:latin typeface="Sassoon Infant Std"/>
                        </a:rPr>
                        <a:t>Emris</a:t>
                      </a:r>
                      <a:endParaRPr lang="en-US">
                        <a:effectLst/>
                      </a:endParaRPr>
                    </a:p>
                    <a:p>
                      <a:pPr>
                        <a:buNone/>
                      </a:pPr>
                      <a:r>
                        <a:rPr lang="en-US" sz="2200">
                          <a:effectLst/>
                          <a:latin typeface="Sassoon Infant Std"/>
                        </a:rPr>
                        <a:t>Darcy</a:t>
                      </a:r>
                      <a:endParaRPr lang="en-US">
                        <a:effectLst/>
                      </a:endParaRPr>
                    </a:p>
                    <a:p>
                      <a:pPr>
                        <a:buNone/>
                      </a:pPr>
                      <a:r>
                        <a:rPr lang="en-US" sz="2200">
                          <a:effectLst/>
                          <a:latin typeface="Sassoon Infant Std"/>
                        </a:rPr>
                        <a:t>Atlas</a:t>
                      </a:r>
                      <a:endParaRPr lang="en-US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05931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08205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E06F4A-5D91-6EC6-2BAA-B9BA2C34F1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Calibri Light"/>
                <a:cs typeface="Calibri Light"/>
              </a:rPr>
              <a:t>Uniform</a:t>
            </a:r>
            <a:endParaRPr lang="en-US"/>
          </a:p>
        </p:txBody>
      </p:sp>
      <p:pic>
        <p:nvPicPr>
          <p:cNvPr id="4" name="Content Placeholder 3" descr="A person in a red sweater and black shorts&#10;&#10;AI-generated content may be incorrect.">
            <a:extLst>
              <a:ext uri="{FF2B5EF4-FFF2-40B4-BE49-F238E27FC236}">
                <a16:creationId xmlns:a16="http://schemas.microsoft.com/office/drawing/2014/main" id="{1D0575CA-5BCA-E638-ACF9-2E8D8F3099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25255" y="1943894"/>
            <a:ext cx="2141490" cy="4114800"/>
          </a:xfrm>
        </p:spPr>
      </p:pic>
      <p:pic>
        <p:nvPicPr>
          <p:cNvPr id="5" name="Picture 4" descr="A child standing against a brick wall&#10;&#10;AI-generated content may be incorrect.">
            <a:extLst>
              <a:ext uri="{FF2B5EF4-FFF2-40B4-BE49-F238E27FC236}">
                <a16:creationId xmlns:a16="http://schemas.microsoft.com/office/drawing/2014/main" id="{5223A5E1-7480-5A3F-D005-C23B477C36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0552" y="1727677"/>
            <a:ext cx="3645335" cy="4550863"/>
          </a:xfrm>
          <a:prstGeom prst="rect">
            <a:avLst/>
          </a:prstGeom>
        </p:spPr>
      </p:pic>
      <p:pic>
        <p:nvPicPr>
          <p:cNvPr id="6" name="Picture 5" descr="A person standing against a brick wall&#10;&#10;AI-generated content may be incorrect.">
            <a:extLst>
              <a:ext uri="{FF2B5EF4-FFF2-40B4-BE49-F238E27FC236}">
                <a16:creationId xmlns:a16="http://schemas.microsoft.com/office/drawing/2014/main" id="{04B2386E-AA77-4CB8-74BD-36FC6B20F0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48836" y="1691013"/>
            <a:ext cx="2824984" cy="4530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9089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2BA3AE-1163-FEA7-FD34-4205A12BDC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Calibri Light"/>
                <a:cs typeface="Calibri Light"/>
              </a:rPr>
              <a:t>Uniform</a:t>
            </a:r>
          </a:p>
        </p:txBody>
      </p:sp>
      <p:pic>
        <p:nvPicPr>
          <p:cNvPr id="4" name="Content Placeholder 3" descr="A person in a red sweater and skirt&#10;&#10;AI-generated content may be incorrect.">
            <a:extLst>
              <a:ext uri="{FF2B5EF4-FFF2-40B4-BE49-F238E27FC236}">
                <a16:creationId xmlns:a16="http://schemas.microsoft.com/office/drawing/2014/main" id="{4C5C7F89-0B6A-EB4A-4B68-9D949300D7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5266" y="1693373"/>
            <a:ext cx="2925688" cy="4114800"/>
          </a:xfrm>
        </p:spPr>
      </p:pic>
      <p:pic>
        <p:nvPicPr>
          <p:cNvPr id="5" name="Picture 4" descr="A child wearing a skirt and white shirt&#10;&#10;AI-generated content may be incorrect.">
            <a:extLst>
              <a:ext uri="{FF2B5EF4-FFF2-40B4-BE49-F238E27FC236}">
                <a16:creationId xmlns:a16="http://schemas.microsoft.com/office/drawing/2014/main" id="{FCA0A71B-E99C-B5DA-8D7D-FDFE678B50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3180" y="1412505"/>
            <a:ext cx="2761338" cy="4262634"/>
          </a:xfrm>
          <a:prstGeom prst="rect">
            <a:avLst/>
          </a:prstGeom>
        </p:spPr>
      </p:pic>
      <p:pic>
        <p:nvPicPr>
          <p:cNvPr id="6" name="Picture 5" descr="A child standing against a brick wall&#10;&#10;AI-generated content may be incorrect.">
            <a:extLst>
              <a:ext uri="{FF2B5EF4-FFF2-40B4-BE49-F238E27FC236}">
                <a16:creationId xmlns:a16="http://schemas.microsoft.com/office/drawing/2014/main" id="{F1EC6FCA-9FE2-BD9D-CA5C-5264898B42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16745" y="1020676"/>
            <a:ext cx="4179388" cy="5432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0537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6C6764-BFC8-76D0-C6C1-BA4EFB475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741391"/>
            <a:ext cx="5211301" cy="1436909"/>
          </a:xfrm>
        </p:spPr>
        <p:txBody>
          <a:bodyPr anchor="b">
            <a:normAutofit/>
          </a:bodyPr>
          <a:lstStyle/>
          <a:p>
            <a:pPr algn="ctr"/>
            <a:r>
              <a:rPr lang="en-US" sz="4800">
                <a:ea typeface="Calibri Light"/>
                <a:cs typeface="Calibri Light"/>
              </a:rPr>
              <a:t>Shoes</a:t>
            </a:r>
            <a:endParaRPr lang="en-US"/>
          </a:p>
        </p:txBody>
      </p:sp>
      <p:pic>
        <p:nvPicPr>
          <p:cNvPr id="4" name="Content Placeholder 3" descr="A black shoe with a velcro&#10;&#10;AI-generated content may be incorrect.">
            <a:extLst>
              <a:ext uri="{FF2B5EF4-FFF2-40B4-BE49-F238E27FC236}">
                <a16:creationId xmlns:a16="http://schemas.microsoft.com/office/drawing/2014/main" id="{6790C6B0-9418-28BB-B43E-F4996B94AF2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139" b="2"/>
          <a:stretch/>
        </p:blipFill>
        <p:spPr>
          <a:xfrm>
            <a:off x="20" y="-18829"/>
            <a:ext cx="5433960" cy="3455514"/>
          </a:xfrm>
          <a:prstGeom prst="rect">
            <a:avLst/>
          </a:prstGeom>
        </p:spPr>
      </p:pic>
      <p:pic>
        <p:nvPicPr>
          <p:cNvPr id="5" name="Picture 4" descr="A black shoe with a strap&#10;&#10;AI-generated content may be incorrect.">
            <a:extLst>
              <a:ext uri="{FF2B5EF4-FFF2-40B4-BE49-F238E27FC236}">
                <a16:creationId xmlns:a16="http://schemas.microsoft.com/office/drawing/2014/main" id="{287AE951-5FF3-0ABD-F45C-FE9F74D1158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860" r="1" b="1"/>
          <a:stretch/>
        </p:blipFill>
        <p:spPr>
          <a:xfrm>
            <a:off x="20" y="3421856"/>
            <a:ext cx="5433962" cy="3447832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923615DC-F5A3-677C-DB79-DA387F11FC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3362" cy="6858000"/>
            <a:chOff x="12068638" y="0"/>
            <a:chExt cx="123362" cy="685800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BCB2E658-9767-8805-2BCB-63F4F3AECE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BEA709A9-EE8C-7D2E-43D2-E8A342BA03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27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Content Placeholder 8">
            <a:extLst>
              <a:ext uri="{FF2B5EF4-FFF2-40B4-BE49-F238E27FC236}">
                <a16:creationId xmlns:a16="http://schemas.microsoft.com/office/drawing/2014/main" id="{47C93845-5E44-4967-A021-6214FB838C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9" y="2533476"/>
            <a:ext cx="5211301" cy="3447832"/>
          </a:xfrm>
        </p:spPr>
        <p:txBody>
          <a:bodyPr anchor="t">
            <a:normAutofit/>
          </a:bodyPr>
          <a:lstStyle/>
          <a:p>
            <a:r>
              <a:rPr lang="en-US" sz="2000">
                <a:ea typeface="Calibri"/>
                <a:cs typeface="Calibri"/>
              </a:rPr>
              <a:t>All children need to have shoes with </a:t>
            </a:r>
            <a:r>
              <a:rPr lang="en-US" sz="2000" err="1">
                <a:ea typeface="Calibri"/>
                <a:cs typeface="Calibri"/>
              </a:rPr>
              <a:t>velcro</a:t>
            </a:r>
            <a:r>
              <a:rPr lang="en-US" sz="2000">
                <a:ea typeface="Calibri"/>
                <a:cs typeface="Calibri"/>
              </a:rPr>
              <a:t>.</a:t>
            </a:r>
          </a:p>
          <a:p>
            <a:r>
              <a:rPr lang="en-US" sz="2000">
                <a:ea typeface="Calibri"/>
                <a:cs typeface="Calibri"/>
              </a:rPr>
              <a:t>NO SHOELACES. </a:t>
            </a:r>
          </a:p>
          <a:p>
            <a:endParaRPr lang="en-US" sz="2000">
              <a:ea typeface="Calibri"/>
              <a:cs typeface="Calibri"/>
            </a:endParaRPr>
          </a:p>
          <a:p>
            <a:r>
              <a:rPr lang="en-US" sz="2000">
                <a:ea typeface="Calibri"/>
                <a:cs typeface="Calibri"/>
              </a:rPr>
              <a:t>This is because the children need to be able to independently take their shoes off and put them on themselves. </a:t>
            </a:r>
          </a:p>
        </p:txBody>
      </p:sp>
    </p:spTree>
    <p:extLst>
      <p:ext uri="{BB962C8B-B14F-4D97-AF65-F5344CB8AC3E}">
        <p14:creationId xmlns:p14="http://schemas.microsoft.com/office/powerpoint/2010/main" val="40952803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174B17-EC85-3F72-B38C-2BCDF8D301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Calibri Light"/>
                <a:cs typeface="Calibri Light"/>
              </a:rPr>
              <a:t>PE bag and kit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AC2E30-D5C6-F626-9BF6-6AF2411CCE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Calibri"/>
                <a:cs typeface="Calibri"/>
              </a:rPr>
              <a:t>Black shorts </a:t>
            </a:r>
          </a:p>
          <a:p>
            <a:r>
              <a:rPr lang="en-US">
                <a:ea typeface="Calibri"/>
                <a:cs typeface="Calibri"/>
              </a:rPr>
              <a:t>White t shirt.</a:t>
            </a:r>
          </a:p>
          <a:p>
            <a:r>
              <a:rPr lang="en-US">
                <a:ea typeface="Calibri"/>
                <a:cs typeface="Calibri"/>
              </a:rPr>
              <a:t>Trainers/</a:t>
            </a:r>
            <a:r>
              <a:rPr lang="en-US" err="1">
                <a:ea typeface="Calibri"/>
                <a:cs typeface="Calibri"/>
              </a:rPr>
              <a:t>plimsolls</a:t>
            </a:r>
            <a:r>
              <a:rPr lang="en-US">
                <a:ea typeface="Calibri"/>
                <a:cs typeface="Calibri"/>
              </a:rPr>
              <a:t> in the summer term.</a:t>
            </a:r>
          </a:p>
        </p:txBody>
      </p:sp>
    </p:spTree>
    <p:extLst>
      <p:ext uri="{BB962C8B-B14F-4D97-AF65-F5344CB8AC3E}">
        <p14:creationId xmlns:p14="http://schemas.microsoft.com/office/powerpoint/2010/main" val="24435666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B3684CCF-CEBB-4D8E-A366-95E43D4C7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42A34F-C45B-5125-A2E1-27994A4B64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45810"/>
            <a:ext cx="4960945" cy="1325563"/>
          </a:xfrm>
        </p:spPr>
        <p:txBody>
          <a:bodyPr>
            <a:normAutofit/>
          </a:bodyPr>
          <a:lstStyle/>
          <a:p>
            <a:r>
              <a:rPr lang="en-US">
                <a:ea typeface="Calibri Light"/>
                <a:cs typeface="Calibri Light"/>
              </a:rPr>
              <a:t>Drink and snack </a:t>
            </a:r>
            <a:br>
              <a:rPr lang="en-US">
                <a:ea typeface="Calibri Light"/>
                <a:cs typeface="Calibri Light"/>
              </a:rPr>
            </a:br>
            <a:endParaRPr lang="en-US">
              <a:ea typeface="Calibri Light"/>
              <a:cs typeface="Calibri Light"/>
            </a:endParaRPr>
          </a:p>
        </p:txBody>
      </p:sp>
      <p:sp>
        <p:nvSpPr>
          <p:cNvPr id="17" name="Content Placeholder 10">
            <a:extLst>
              <a:ext uri="{FF2B5EF4-FFF2-40B4-BE49-F238E27FC236}">
                <a16:creationId xmlns:a16="http://schemas.microsoft.com/office/drawing/2014/main" id="{B0246EE0-2E5E-1916-F41C-80AB9FE7F0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4933462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Calibri"/>
                <a:cs typeface="Calibri"/>
              </a:rPr>
              <a:t>We have drink and snack time each day. </a:t>
            </a:r>
          </a:p>
          <a:p>
            <a:r>
              <a:rPr lang="en-US">
                <a:ea typeface="Calibri"/>
                <a:cs typeface="Calibri"/>
              </a:rPr>
              <a:t>Children need their own water bottle. (It needs to be named)</a:t>
            </a:r>
          </a:p>
          <a:p>
            <a:r>
              <a:rPr lang="en-US">
                <a:ea typeface="Calibri"/>
                <a:cs typeface="Calibri"/>
              </a:rPr>
              <a:t>WATER ONLY in bottles.</a:t>
            </a:r>
          </a:p>
          <a:p>
            <a:r>
              <a:rPr lang="en-US">
                <a:ea typeface="Calibri"/>
                <a:cs typeface="Calibri"/>
              </a:rPr>
              <a:t>Fresh fruit is provided each day, so children do not need to bring a snack.</a:t>
            </a:r>
          </a:p>
          <a:p>
            <a:endParaRPr lang="en-US">
              <a:ea typeface="Calibri"/>
              <a:cs typeface="Calibri"/>
            </a:endParaRPr>
          </a:p>
        </p:txBody>
      </p:sp>
      <p:pic>
        <p:nvPicPr>
          <p:cNvPr id="7" name="Picture 6" descr="A group of colorful water bottles&#10;&#10;AI-generated content may be incorrect.">
            <a:extLst>
              <a:ext uri="{FF2B5EF4-FFF2-40B4-BE49-F238E27FC236}">
                <a16:creationId xmlns:a16="http://schemas.microsoft.com/office/drawing/2014/main" id="{196552ED-ACC6-B88E-B1C9-3E3F903DF75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37" r="8212" b="-1"/>
          <a:stretch/>
        </p:blipFill>
        <p:spPr>
          <a:xfrm>
            <a:off x="6863996" y="3154859"/>
            <a:ext cx="4030579" cy="3703141"/>
          </a:xfrm>
          <a:custGeom>
            <a:avLst/>
            <a:gdLst/>
            <a:ahLst/>
            <a:cxnLst/>
            <a:rect l="l" t="t" r="r" b="b"/>
            <a:pathLst>
              <a:path w="4030579" h="3703141">
                <a:moveTo>
                  <a:pt x="2015289" y="0"/>
                </a:moveTo>
                <a:cubicBezTo>
                  <a:pt x="3128303" y="0"/>
                  <a:pt x="4030579" y="902277"/>
                  <a:pt x="4030579" y="2015290"/>
                </a:cubicBezTo>
                <a:cubicBezTo>
                  <a:pt x="4030579" y="2710923"/>
                  <a:pt x="3678127" y="3324237"/>
                  <a:pt x="3142057" y="3686399"/>
                </a:cubicBezTo>
                <a:lnTo>
                  <a:pt x="3114499" y="3703141"/>
                </a:lnTo>
                <a:lnTo>
                  <a:pt x="916080" y="3703141"/>
                </a:lnTo>
                <a:lnTo>
                  <a:pt x="888522" y="3686399"/>
                </a:lnTo>
                <a:cubicBezTo>
                  <a:pt x="352452" y="3324237"/>
                  <a:pt x="0" y="2710923"/>
                  <a:pt x="0" y="2015290"/>
                </a:cubicBezTo>
                <a:cubicBezTo>
                  <a:pt x="0" y="902277"/>
                  <a:pt x="902277" y="0"/>
                  <a:pt x="2015289" y="0"/>
                </a:cubicBezTo>
                <a:close/>
              </a:path>
            </a:pathLst>
          </a:custGeom>
        </p:spPr>
      </p:pic>
      <p:sp>
        <p:nvSpPr>
          <p:cNvPr id="19" name="Arc 18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6010869" y="-729072"/>
            <a:ext cx="4083433" cy="408343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 group of bananas and apples&#10;&#10;AI-generated content may be incorrect.">
            <a:extLst>
              <a:ext uri="{FF2B5EF4-FFF2-40B4-BE49-F238E27FC236}">
                <a16:creationId xmlns:a16="http://schemas.microsoft.com/office/drawing/2014/main" id="{D6CDCAD2-258B-EB61-9C32-BCEEE9E60F2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1955" r="7398"/>
          <a:stretch/>
        </p:blipFill>
        <p:spPr>
          <a:xfrm>
            <a:off x="6305807" y="1"/>
            <a:ext cx="3519312" cy="3007909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</p:spPr>
      </p:pic>
      <p:pic>
        <p:nvPicPr>
          <p:cNvPr id="5" name="Picture 4" descr="A group of tomatoes and carrots&#10;&#10;AI-generated content may be incorrect.">
            <a:extLst>
              <a:ext uri="{FF2B5EF4-FFF2-40B4-BE49-F238E27FC236}">
                <a16:creationId xmlns:a16="http://schemas.microsoft.com/office/drawing/2014/main" id="{B50EAA1F-1EB0-46FC-579C-09436AA6E31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9902" r="15383" b="-2"/>
          <a:stretch/>
        </p:blipFill>
        <p:spPr>
          <a:xfrm>
            <a:off x="9933462" y="372217"/>
            <a:ext cx="2258539" cy="3554668"/>
          </a:xfrm>
          <a:custGeom>
            <a:avLst/>
            <a:gdLst/>
            <a:ahLst/>
            <a:cxnLst/>
            <a:rect l="l" t="t" r="r" b="b"/>
            <a:pathLst>
              <a:path w="2258539" h="3554668">
                <a:moveTo>
                  <a:pt x="1777334" y="0"/>
                </a:moveTo>
                <a:cubicBezTo>
                  <a:pt x="1900033" y="0"/>
                  <a:pt x="2019829" y="12434"/>
                  <a:pt x="2135529" y="36109"/>
                </a:cubicBezTo>
                <a:lnTo>
                  <a:pt x="2258539" y="67738"/>
                </a:lnTo>
                <a:lnTo>
                  <a:pt x="2258539" y="3486930"/>
                </a:lnTo>
                <a:lnTo>
                  <a:pt x="2135529" y="3518559"/>
                </a:lnTo>
                <a:cubicBezTo>
                  <a:pt x="2019829" y="3542235"/>
                  <a:pt x="1900033" y="3554668"/>
                  <a:pt x="1777334" y="3554668"/>
                </a:cubicBezTo>
                <a:cubicBezTo>
                  <a:pt x="795739" y="3554668"/>
                  <a:pt x="0" y="2758929"/>
                  <a:pt x="0" y="1777334"/>
                </a:cubicBezTo>
                <a:cubicBezTo>
                  <a:pt x="0" y="795740"/>
                  <a:pt x="795739" y="0"/>
                  <a:pt x="1777334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5970734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6100" y="365125"/>
            <a:ext cx="11201400" cy="1325563"/>
          </a:xfrm>
        </p:spPr>
        <p:txBody>
          <a:bodyPr/>
          <a:lstStyle/>
          <a:p>
            <a:r>
              <a:rPr lang="en-US"/>
              <a:t>Milk- you must register for your child’s free milk.  </a:t>
            </a:r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40163" y="1825625"/>
            <a:ext cx="8111673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6999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fenced in playground with playground equipment&#10;&#10;AI-generated content may be incorrect.">
            <a:extLst>
              <a:ext uri="{FF2B5EF4-FFF2-40B4-BE49-F238E27FC236}">
                <a16:creationId xmlns:a16="http://schemas.microsoft.com/office/drawing/2014/main" id="{B31F0C54-E9C3-7A95-2358-4F6FE9A7FC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20695" b="4305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57A3DA-65DB-B698-04D8-A6E36D4CBE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Gates open at 8:45 and close at 8:55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14390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0338" y="640080"/>
            <a:ext cx="3734014" cy="356616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400"/>
              <a:t>Routine</a:t>
            </a:r>
            <a:br>
              <a:rPr lang="en-US" sz="3400"/>
            </a:br>
            <a:r>
              <a:rPr lang="en-US" sz="3400"/>
              <a:t>Days of the week song</a:t>
            </a:r>
            <a:br>
              <a:rPr lang="en-US" sz="3400"/>
            </a:br>
            <a:r>
              <a:rPr lang="en-US" sz="3400"/>
              <a:t>Carpet spaces</a:t>
            </a:r>
            <a:br>
              <a:rPr lang="en-US" sz="3400"/>
            </a:br>
            <a:r>
              <a:rPr lang="en-US" sz="3400"/>
              <a:t>Talking through the daily visual timetable</a:t>
            </a:r>
          </a:p>
        </p:txBody>
      </p:sp>
      <p:sp>
        <p:nvSpPr>
          <p:cNvPr id="20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0338" y="4409267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86" r="12386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23655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B3F59054-3394-4D87-8BD0-A28DCD47F1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75" r="30318"/>
          <a:stretch/>
        </p:blipFill>
        <p:spPr>
          <a:xfrm>
            <a:off x="7381653" y="10"/>
            <a:ext cx="4810347" cy="6857990"/>
          </a:xfrm>
          <a:custGeom>
            <a:avLst/>
            <a:gdLst/>
            <a:ahLst/>
            <a:cxnLst/>
            <a:rect l="l" t="t" r="r" b="b"/>
            <a:pathLst>
              <a:path w="4817171" h="6858000">
                <a:moveTo>
                  <a:pt x="22751" y="0"/>
                </a:moveTo>
                <a:lnTo>
                  <a:pt x="4817171" y="0"/>
                </a:lnTo>
                <a:lnTo>
                  <a:pt x="4817171" y="6858000"/>
                </a:lnTo>
                <a:lnTo>
                  <a:pt x="0" y="6858000"/>
                </a:lnTo>
                <a:lnTo>
                  <a:pt x="6679" y="6845555"/>
                </a:lnTo>
                <a:cubicBezTo>
                  <a:pt x="496584" y="5886487"/>
                  <a:pt x="786702" y="4695963"/>
                  <a:pt x="786702" y="3406233"/>
                </a:cubicBezTo>
                <a:cubicBezTo>
                  <a:pt x="786702" y="2215714"/>
                  <a:pt x="539501" y="1109724"/>
                  <a:pt x="116147" y="192283"/>
                </a:cubicBezTo>
                <a:close/>
              </a:path>
            </a:pathLst>
          </a:custGeom>
        </p:spPr>
      </p:pic>
      <p:pic>
        <p:nvPicPr>
          <p:cNvPr id="7" name="Content Placeholder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8913"/>
          <a:stretch/>
        </p:blipFill>
        <p:spPr>
          <a:xfrm>
            <a:off x="3136389" y="10"/>
            <a:ext cx="4979304" cy="3401558"/>
          </a:xfrm>
          <a:custGeom>
            <a:avLst/>
            <a:gdLst/>
            <a:ahLst/>
            <a:cxnLst/>
            <a:rect l="l" t="t" r="r" b="b"/>
            <a:pathLst>
              <a:path w="4979304" h="3364992">
                <a:moveTo>
                  <a:pt x="0" y="0"/>
                </a:moveTo>
                <a:lnTo>
                  <a:pt x="4211250" y="0"/>
                </a:lnTo>
                <a:lnTo>
                  <a:pt x="4309461" y="192282"/>
                </a:lnTo>
                <a:cubicBezTo>
                  <a:pt x="4697535" y="1033269"/>
                  <a:pt x="4937593" y="2032690"/>
                  <a:pt x="4974907" y="3110424"/>
                </a:cubicBezTo>
                <a:lnTo>
                  <a:pt x="4979304" y="3364992"/>
                </a:lnTo>
                <a:lnTo>
                  <a:pt x="800592" y="3364992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19" r="2" b="2"/>
          <a:stretch/>
        </p:blipFill>
        <p:spPr>
          <a:xfrm>
            <a:off x="3189428" y="3456432"/>
            <a:ext cx="4925479" cy="3401568"/>
          </a:xfrm>
          <a:custGeom>
            <a:avLst/>
            <a:gdLst/>
            <a:ahLst/>
            <a:cxnLst/>
            <a:rect l="l" t="t" r="r" b="b"/>
            <a:pathLst>
              <a:path w="4925479" h="3364992">
                <a:moveTo>
                  <a:pt x="749362" y="0"/>
                </a:moveTo>
                <a:lnTo>
                  <a:pt x="4925479" y="0"/>
                </a:lnTo>
                <a:lnTo>
                  <a:pt x="4921868" y="209033"/>
                </a:lnTo>
                <a:cubicBezTo>
                  <a:pt x="4884554" y="1286766"/>
                  <a:pt x="4644496" y="2286187"/>
                  <a:pt x="4256422" y="3127175"/>
                </a:cubicBezTo>
                <a:lnTo>
                  <a:pt x="4134952" y="3364992"/>
                </a:lnTo>
                <a:lnTo>
                  <a:pt x="0" y="3364992"/>
                </a:lnTo>
                <a:lnTo>
                  <a:pt x="79008" y="3202330"/>
                </a:lnTo>
                <a:cubicBezTo>
                  <a:pt x="467082" y="2361343"/>
                  <a:pt x="707140" y="1361922"/>
                  <a:pt x="744454" y="284189"/>
                </a:cubicBezTo>
                <a:close/>
              </a:path>
            </a:pathLst>
          </a:custGeom>
        </p:spPr>
      </p:pic>
      <p:sp useBgFill="1">
        <p:nvSpPr>
          <p:cNvPr id="18" name="Freeform: Shape 17">
            <a:extLst>
              <a:ext uri="{FF2B5EF4-FFF2-40B4-BE49-F238E27FC236}">
                <a16:creationId xmlns:a16="http://schemas.microsoft.com/office/drawing/2014/main" id="{2FE0ABA9-CAF1-4816-837D-5F28AAA08E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45815" cy="6858000"/>
          </a:xfrm>
          <a:custGeom>
            <a:avLst/>
            <a:gdLst>
              <a:gd name="connsiteX0" fmla="*/ 0 w 3945815"/>
              <a:gd name="connsiteY0" fmla="*/ 0 h 6858000"/>
              <a:gd name="connsiteX1" fmla="*/ 3138662 w 3945815"/>
              <a:gd name="connsiteY1" fmla="*/ 0 h 6858000"/>
              <a:gd name="connsiteX2" fmla="*/ 3275260 w 3945815"/>
              <a:gd name="connsiteY2" fmla="*/ 267438 h 6858000"/>
              <a:gd name="connsiteX3" fmla="*/ 3945815 w 3945815"/>
              <a:gd name="connsiteY3" fmla="*/ 3481388 h 6858000"/>
              <a:gd name="connsiteX4" fmla="*/ 3275260 w 3945815"/>
              <a:gd name="connsiteY4" fmla="*/ 6695338 h 6858000"/>
              <a:gd name="connsiteX5" fmla="*/ 3192177 w 3945815"/>
              <a:gd name="connsiteY5" fmla="*/ 6858000 h 6858000"/>
              <a:gd name="connsiteX6" fmla="*/ 0 w 3945815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45815" h="6858000">
                <a:moveTo>
                  <a:pt x="0" y="0"/>
                </a:moveTo>
                <a:lnTo>
                  <a:pt x="3138662" y="0"/>
                </a:lnTo>
                <a:lnTo>
                  <a:pt x="3275260" y="267438"/>
                </a:lnTo>
                <a:cubicBezTo>
                  <a:pt x="3698614" y="1184879"/>
                  <a:pt x="3945815" y="2290869"/>
                  <a:pt x="3945815" y="3481388"/>
                </a:cubicBezTo>
                <a:cubicBezTo>
                  <a:pt x="3945815" y="4671908"/>
                  <a:pt x="3698614" y="5777898"/>
                  <a:pt x="3275260" y="6695338"/>
                </a:cubicBezTo>
                <a:lnTo>
                  <a:pt x="319217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0" name="Freeform: Shape 19">
            <a:extLst>
              <a:ext uri="{FF2B5EF4-FFF2-40B4-BE49-F238E27FC236}">
                <a16:creationId xmlns:a16="http://schemas.microsoft.com/office/drawing/2014/main" id="{BC8B9C14-70F0-4F42-85FF-0DD3D5A585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36670" cy="6858000"/>
          </a:xfrm>
          <a:custGeom>
            <a:avLst/>
            <a:gdLst>
              <a:gd name="connsiteX0" fmla="*/ 0 w 3936670"/>
              <a:gd name="connsiteY0" fmla="*/ 0 h 6858000"/>
              <a:gd name="connsiteX1" fmla="*/ 3129517 w 3936670"/>
              <a:gd name="connsiteY1" fmla="*/ 0 h 6858000"/>
              <a:gd name="connsiteX2" fmla="*/ 3266115 w 3936670"/>
              <a:gd name="connsiteY2" fmla="*/ 267438 h 6858000"/>
              <a:gd name="connsiteX3" fmla="*/ 3936670 w 3936670"/>
              <a:gd name="connsiteY3" fmla="*/ 3481388 h 6858000"/>
              <a:gd name="connsiteX4" fmla="*/ 3266115 w 3936670"/>
              <a:gd name="connsiteY4" fmla="*/ 6695338 h 6858000"/>
              <a:gd name="connsiteX5" fmla="*/ 3183032 w 3936670"/>
              <a:gd name="connsiteY5" fmla="*/ 6858000 h 6858000"/>
              <a:gd name="connsiteX6" fmla="*/ 0 w 393667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36670" h="6858000">
                <a:moveTo>
                  <a:pt x="0" y="0"/>
                </a:moveTo>
                <a:lnTo>
                  <a:pt x="3129517" y="0"/>
                </a:lnTo>
                <a:lnTo>
                  <a:pt x="3266115" y="267438"/>
                </a:lnTo>
                <a:cubicBezTo>
                  <a:pt x="3689469" y="1184879"/>
                  <a:pt x="3936670" y="2290869"/>
                  <a:pt x="3936670" y="3481388"/>
                </a:cubicBezTo>
                <a:cubicBezTo>
                  <a:pt x="3936670" y="4671908"/>
                  <a:pt x="3689469" y="5777898"/>
                  <a:pt x="3266115" y="6695338"/>
                </a:cubicBezTo>
                <a:lnTo>
                  <a:pt x="3183032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056" y="685800"/>
            <a:ext cx="2807208" cy="1325563"/>
          </a:xfrm>
        </p:spPr>
        <p:txBody>
          <a:bodyPr>
            <a:normAutofit/>
          </a:bodyPr>
          <a:lstStyle/>
          <a:p>
            <a:r>
              <a:rPr lang="en-US" sz="2800"/>
              <a:t>Lunchtimes</a:t>
            </a:r>
            <a:endParaRPr lang="en-GB" sz="280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8DE6C44-43F8-4DE4-AB81-66853FFEA0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006856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409529B-9B56-4F10-BE4D-F934DB89E5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912" y="2089941"/>
            <a:ext cx="2834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5D1B1586-1364-632A-6304-DE0571794B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8056" y="2258568"/>
            <a:ext cx="2807208" cy="392277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700">
                <a:ea typeface="Calibri"/>
                <a:cs typeface="Calibri"/>
              </a:rPr>
              <a:t>Reception have their lunch at 11:45 before the rest of the school.  They are very well supported by adults. They sit together regardless of what they are having.</a:t>
            </a:r>
          </a:p>
          <a:p>
            <a:r>
              <a:rPr lang="en-US" sz="1700">
                <a:ea typeface="Calibri"/>
                <a:cs typeface="Calibri"/>
              </a:rPr>
              <a:t>Hot dinner</a:t>
            </a:r>
          </a:p>
          <a:p>
            <a:r>
              <a:rPr lang="en-US" sz="1700">
                <a:ea typeface="Calibri"/>
                <a:cs typeface="Calibri"/>
              </a:rPr>
              <a:t>Jacket Potato</a:t>
            </a:r>
          </a:p>
          <a:p>
            <a:r>
              <a:rPr lang="en-US" sz="1700">
                <a:ea typeface="Calibri"/>
                <a:cs typeface="Calibri"/>
              </a:rPr>
              <a:t>High 5- cheese/ham/tuna</a:t>
            </a:r>
          </a:p>
          <a:p>
            <a:r>
              <a:rPr lang="en-US" sz="1700">
                <a:ea typeface="Calibri"/>
                <a:cs typeface="Calibri"/>
              </a:rPr>
              <a:t>Packed Lunch</a:t>
            </a:r>
          </a:p>
        </p:txBody>
      </p:sp>
    </p:spTree>
    <p:extLst>
      <p:ext uri="{BB962C8B-B14F-4D97-AF65-F5344CB8AC3E}">
        <p14:creationId xmlns:p14="http://schemas.microsoft.com/office/powerpoint/2010/main" val="138274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Independence, choice, cutlery</a:t>
            </a:r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90688"/>
            <a:ext cx="4603749" cy="3452812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9900" y="1537494"/>
            <a:ext cx="5012267" cy="375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4939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High fives </a:t>
            </a:r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54239" y="2090541"/>
            <a:ext cx="3198812" cy="239910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0" y="1682750"/>
            <a:ext cx="5638800" cy="42291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25" y="1790700"/>
            <a:ext cx="3962400" cy="2971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31141" y="4037011"/>
            <a:ext cx="2540004" cy="1905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1186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Reading</a:t>
            </a:r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69312" y="2518735"/>
            <a:ext cx="3138488" cy="280812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36041" y="2081742"/>
            <a:ext cx="4123267" cy="30924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50874" y="2127333"/>
            <a:ext cx="4787900" cy="35909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73344" y="357280"/>
            <a:ext cx="2494756" cy="2095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7558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Read Write Inc</a:t>
            </a:r>
            <a:endParaRPr lang="en-GB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46162" y="2186781"/>
            <a:ext cx="5934075" cy="39338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366713"/>
            <a:ext cx="3990975" cy="1323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5302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26" y="365125"/>
            <a:ext cx="10515600" cy="1325563"/>
          </a:xfrm>
        </p:spPr>
        <p:txBody>
          <a:bodyPr/>
          <a:lstStyle/>
          <a:p>
            <a:r>
              <a:rPr lang="en-US"/>
              <a:t>Buddies</a:t>
            </a:r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41564" y="1203722"/>
            <a:ext cx="4352925" cy="3264693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954" y="2473324"/>
            <a:ext cx="4076700" cy="30575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0" y="3263900"/>
            <a:ext cx="3826933" cy="287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9419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Outdoor Play</a:t>
            </a:r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09056" y="1807612"/>
            <a:ext cx="2747444" cy="321285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4125" y="2496344"/>
            <a:ext cx="2343150" cy="15049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1397000"/>
            <a:ext cx="3962400" cy="29668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7905" y="4249733"/>
            <a:ext cx="3381019" cy="209708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93075" y="4419598"/>
            <a:ext cx="1562100" cy="1990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5788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 </a:t>
            </a:r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24474" y="1191491"/>
            <a:ext cx="2692149" cy="393851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33798" y="889856"/>
            <a:ext cx="3020002" cy="43388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1188" y="1027906"/>
            <a:ext cx="3560299" cy="269586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38862" y="4080415"/>
            <a:ext cx="3171683" cy="2137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0538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Circle times</a:t>
            </a:r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71052" y="1989642"/>
            <a:ext cx="3386948" cy="23204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627837"/>
            <a:ext cx="2587706" cy="28702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677862"/>
            <a:ext cx="4842933" cy="363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0785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Playtimes</a:t>
            </a:r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31300" y="869586"/>
            <a:ext cx="2866736" cy="460926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6125" y="3036093"/>
            <a:ext cx="2560493" cy="177068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8880" y="1341754"/>
            <a:ext cx="2603500" cy="20046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6764" y="3431622"/>
            <a:ext cx="2428586" cy="202382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50639" y="4806781"/>
            <a:ext cx="2425287" cy="15950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11800" y="1080655"/>
            <a:ext cx="3297630" cy="180383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91215" y="5002212"/>
            <a:ext cx="2744810" cy="13620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53790" y="2392218"/>
            <a:ext cx="1872285" cy="2111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6961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6" name="Rectangle 55">
            <a:extLst>
              <a:ext uri="{FF2B5EF4-FFF2-40B4-BE49-F238E27FC236}">
                <a16:creationId xmlns:a16="http://schemas.microsoft.com/office/drawing/2014/main" id="{382E0DD2-11DF-4411-A6ED-1182F51769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17254" y="557188"/>
            <a:ext cx="3800564" cy="1671569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4000" kern="1200">
                <a:latin typeface="+mj-lt"/>
                <a:ea typeface="+mj-ea"/>
                <a:cs typeface="+mj-cs"/>
              </a:rPr>
              <a:t>PE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rcRect l="13911" r="5084"/>
          <a:stretch/>
        </p:blipFill>
        <p:spPr>
          <a:xfrm>
            <a:off x="8969" y="-2"/>
            <a:ext cx="2376092" cy="222875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rcRect r="9931" b="-2"/>
          <a:stretch/>
        </p:blipFill>
        <p:spPr>
          <a:xfrm>
            <a:off x="2579411" y="-2446"/>
            <a:ext cx="2376092" cy="222875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rcRect l="13907" r="6486" b="2"/>
          <a:stretch/>
        </p:blipFill>
        <p:spPr>
          <a:xfrm>
            <a:off x="5149852" y="-10223"/>
            <a:ext cx="2376092" cy="222875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rcRect t="12266" r="1" b="9077"/>
          <a:stretch/>
        </p:blipFill>
        <p:spPr>
          <a:xfrm>
            <a:off x="3714" y="2400151"/>
            <a:ext cx="3330225" cy="2057368"/>
          </a:xfrm>
          <a:prstGeom prst="rect">
            <a:avLst/>
          </a:prstGeom>
        </p:spPr>
      </p:pic>
      <p:pic>
        <p:nvPicPr>
          <p:cNvPr id="4" name="Content Placeholder 3"/>
          <p:cNvPicPr>
            <a:picLocks noChangeAspect="1"/>
          </p:cNvPicPr>
          <p:nvPr/>
        </p:nvPicPr>
        <p:blipFill>
          <a:blip r:embed="rId6"/>
          <a:srcRect t="2768" r="-2" b="47764"/>
          <a:stretch/>
        </p:blipFill>
        <p:spPr>
          <a:xfrm>
            <a:off x="-1" y="4628909"/>
            <a:ext cx="3324552" cy="222909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rcRect b="8738"/>
          <a:stretch/>
        </p:blipFill>
        <p:spPr>
          <a:xfrm>
            <a:off x="3534403" y="2400151"/>
            <a:ext cx="3996536" cy="445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0006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7E734232-46A8-4884-9A59-B7E3BA4BC3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rcRect l="18793" r="6518" b="2"/>
          <a:stretch/>
        </p:blipFill>
        <p:spPr>
          <a:xfrm>
            <a:off x="1" y="1"/>
            <a:ext cx="4038603" cy="527192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rcRect l="8323" r="17442"/>
          <a:stretch/>
        </p:blipFill>
        <p:spPr>
          <a:xfrm>
            <a:off x="4038600" y="1"/>
            <a:ext cx="4076700" cy="527192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rcRect l="23130" r="25253"/>
          <a:stretch/>
        </p:blipFill>
        <p:spPr>
          <a:xfrm>
            <a:off x="8115292" y="1"/>
            <a:ext cx="4076700" cy="5271924"/>
          </a:xfrm>
          <a:prstGeom prst="rect">
            <a:avLst/>
          </a:prstGeom>
        </p:spPr>
      </p:pic>
      <p:sp>
        <p:nvSpPr>
          <p:cNvPr id="44" name="Rectangle 43">
            <a:extLst>
              <a:ext uri="{FF2B5EF4-FFF2-40B4-BE49-F238E27FC236}">
                <a16:creationId xmlns:a16="http://schemas.microsoft.com/office/drawing/2014/main" id="{D346B8D2-3218-41A5-B817-9ABFB108C6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5260724"/>
            <a:ext cx="12191998" cy="1595775"/>
          </a:xfrm>
          <a:prstGeom prst="rect">
            <a:avLst/>
          </a:prstGeom>
          <a:gradFill>
            <a:gsLst>
              <a:gs pos="34000">
                <a:srgbClr val="000000">
                  <a:alpha val="96000"/>
                </a:srgbClr>
              </a:gs>
              <a:gs pos="100000">
                <a:schemeClr val="accent1"/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51E014CA-4279-4E70-AC56-0BBEBF92C2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5262225"/>
            <a:ext cx="8115300" cy="1594275"/>
          </a:xfrm>
          <a:prstGeom prst="rect">
            <a:avLst/>
          </a:prstGeom>
          <a:gradFill>
            <a:gsLst>
              <a:gs pos="28000">
                <a:schemeClr val="accent1">
                  <a:lumMod val="75000"/>
                  <a:alpha val="59000"/>
                </a:schemeClr>
              </a:gs>
              <a:gs pos="100000">
                <a:srgbClr val="000000">
                  <a:alpha val="70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28B3DCF8-9D1E-4907-B1EC-98D11BC16F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4636" y="5262226"/>
            <a:ext cx="12196636" cy="1594274"/>
          </a:xfrm>
          <a:prstGeom prst="rect">
            <a:avLst/>
          </a:prstGeom>
          <a:gradFill>
            <a:gsLst>
              <a:gs pos="0">
                <a:srgbClr val="000000">
                  <a:alpha val="71765"/>
                </a:srgbClr>
              </a:gs>
              <a:gs pos="100000">
                <a:schemeClr val="accent1">
                  <a:alpha val="24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88D6B9EF-FF47-487C-8B82-F9F2B9A54A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6" y="5262224"/>
            <a:ext cx="4076697" cy="1594275"/>
          </a:xfrm>
          <a:prstGeom prst="rect">
            <a:avLst/>
          </a:prstGeom>
          <a:gradFill>
            <a:gsLst>
              <a:gs pos="19000">
                <a:srgbClr val="000000">
                  <a:alpha val="62000"/>
                </a:srgbClr>
              </a:gs>
              <a:gs pos="100000">
                <a:schemeClr val="accent1">
                  <a:lumMod val="75000"/>
                  <a:alpha val="44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5717D090-7948-433A-AED2-EA1A98E6F0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5291050" y="-40689"/>
            <a:ext cx="1594274" cy="12192000"/>
          </a:xfrm>
          <a:prstGeom prst="rect">
            <a:avLst/>
          </a:prstGeom>
          <a:gradFill>
            <a:gsLst>
              <a:gs pos="16000">
                <a:schemeClr val="accent1">
                  <a:alpha val="0"/>
                </a:schemeClr>
              </a:gs>
              <a:gs pos="99000">
                <a:srgbClr val="000000">
                  <a:alpha val="70000"/>
                </a:srgbClr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D618C3E8-8260-4E23-8BA1-C2C3E80BEF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64" y="5282206"/>
            <a:ext cx="12192264" cy="1153314"/>
          </a:xfrm>
          <a:prstGeom prst="rect">
            <a:avLst/>
          </a:prstGeom>
          <a:gradFill>
            <a:gsLst>
              <a:gs pos="28000">
                <a:schemeClr val="accent1">
                  <a:lumMod val="75000"/>
                  <a:alpha val="11000"/>
                </a:schemeClr>
              </a:gs>
              <a:gs pos="100000">
                <a:schemeClr val="accent1">
                  <a:alpha val="26000"/>
                </a:schemeClr>
              </a:gs>
            </a:gsLst>
            <a:lin ang="12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713" y="5588000"/>
            <a:ext cx="6867277" cy="92059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Apparatus</a:t>
            </a:r>
          </a:p>
        </p:txBody>
      </p:sp>
    </p:spTree>
    <p:extLst>
      <p:ext uri="{BB962C8B-B14F-4D97-AF65-F5344CB8AC3E}">
        <p14:creationId xmlns:p14="http://schemas.microsoft.com/office/powerpoint/2010/main" val="33706714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EDC07B27-4E3C-4BCF-ABDB-6AA72857C0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-1500"/>
            <a:ext cx="12191998" cy="6858000"/>
          </a:xfrm>
          <a:prstGeom prst="rect">
            <a:avLst/>
          </a:prstGeom>
          <a:gradFill>
            <a:gsLst>
              <a:gs pos="19000">
                <a:srgbClr val="000000">
                  <a:alpha val="96000"/>
                </a:srgbClr>
              </a:gs>
              <a:gs pos="100000">
                <a:schemeClr val="accent1"/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3D11BE6-2A04-4DBB-842D-88602B5E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78536" y="12437"/>
            <a:ext cx="11713464" cy="6844063"/>
          </a:xfrm>
          <a:prstGeom prst="rect">
            <a:avLst/>
          </a:prstGeom>
          <a:gradFill>
            <a:gsLst>
              <a:gs pos="0">
                <a:srgbClr val="000000">
                  <a:alpha val="71765"/>
                </a:srgbClr>
              </a:gs>
              <a:gs pos="100000">
                <a:schemeClr val="accent1">
                  <a:alpha val="20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A05E02A-9AA9-45EC-B87B-B46F043F3F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9" y="2724072"/>
            <a:ext cx="12192008" cy="4114801"/>
          </a:xfrm>
          <a:prstGeom prst="rect">
            <a:avLst/>
          </a:prstGeom>
          <a:gradFill>
            <a:gsLst>
              <a:gs pos="30000">
                <a:schemeClr val="accent1">
                  <a:lumMod val="75000"/>
                  <a:alpha val="19000"/>
                </a:schemeClr>
              </a:gs>
              <a:gs pos="100000">
                <a:schemeClr val="accent1">
                  <a:alpha val="24000"/>
                </a:scheme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E91EDBA-E8E0-4575-8147-B700345215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709672" y="1716338"/>
            <a:ext cx="6858003" cy="3422328"/>
          </a:xfrm>
          <a:prstGeom prst="rect">
            <a:avLst/>
          </a:prstGeom>
          <a:gradFill>
            <a:gsLst>
              <a:gs pos="0">
                <a:schemeClr val="accent1">
                  <a:alpha val="52000"/>
                </a:schemeClr>
              </a:gs>
              <a:gs pos="76000">
                <a:schemeClr val="accent1">
                  <a:lumMod val="75000"/>
                  <a:alpha val="0"/>
                </a:schemeClr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236" y="559703"/>
            <a:ext cx="9867331" cy="116749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>
                <a:solidFill>
                  <a:srgbClr val="FFFFFF"/>
                </a:solidFill>
              </a:rPr>
              <a:t>Special days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FEE4473-A122-4E96-8C31-B4C5AAA27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123" y="2706446"/>
            <a:ext cx="12191997" cy="3711900"/>
          </a:xfrm>
          <a:prstGeom prst="rect">
            <a:avLst/>
          </a:prstGeom>
          <a:gradFill>
            <a:gsLst>
              <a:gs pos="0">
                <a:srgbClr val="000000">
                  <a:alpha val="50000"/>
                </a:srgbClr>
              </a:gs>
              <a:gs pos="92000">
                <a:schemeClr val="accent1">
                  <a:lumMod val="75000"/>
                  <a:alpha val="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5909" y="2533925"/>
            <a:ext cx="3796251" cy="288503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0584" y="2725629"/>
            <a:ext cx="3179928" cy="260248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9841" y="2528473"/>
            <a:ext cx="4110015" cy="3220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5959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3C210E6-A35A-4F68-8D60-801A019C75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rcRect b="597"/>
          <a:stretch/>
        </p:blipFill>
        <p:spPr>
          <a:xfrm>
            <a:off x="3136389" y="10"/>
            <a:ext cx="4979304" cy="3401558"/>
          </a:xfrm>
          <a:custGeom>
            <a:avLst/>
            <a:gdLst/>
            <a:ahLst/>
            <a:cxnLst/>
            <a:rect l="l" t="t" r="r" b="b"/>
            <a:pathLst>
              <a:path w="4979304" h="3364992">
                <a:moveTo>
                  <a:pt x="0" y="0"/>
                </a:moveTo>
                <a:lnTo>
                  <a:pt x="4211250" y="0"/>
                </a:lnTo>
                <a:lnTo>
                  <a:pt x="4309461" y="192282"/>
                </a:lnTo>
                <a:cubicBezTo>
                  <a:pt x="4697535" y="1033269"/>
                  <a:pt x="4937593" y="2032690"/>
                  <a:pt x="4974907" y="3110424"/>
                </a:cubicBezTo>
                <a:lnTo>
                  <a:pt x="4979304" y="3364992"/>
                </a:lnTo>
                <a:lnTo>
                  <a:pt x="800592" y="3364992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rcRect l="12346" r="-1" b="-1"/>
          <a:stretch/>
        </p:blipFill>
        <p:spPr>
          <a:xfrm>
            <a:off x="7381690" y="3456433"/>
            <a:ext cx="4810310" cy="3401568"/>
          </a:xfrm>
          <a:custGeom>
            <a:avLst/>
            <a:gdLst/>
            <a:ahLst/>
            <a:cxnLst/>
            <a:rect l="l" t="t" r="r" b="b"/>
            <a:pathLst>
              <a:path w="4810310" h="3401568">
                <a:moveTo>
                  <a:pt x="781270" y="0"/>
                </a:moveTo>
                <a:lnTo>
                  <a:pt x="4810310" y="0"/>
                </a:lnTo>
                <a:lnTo>
                  <a:pt x="4810310" y="3401568"/>
                </a:lnTo>
                <a:lnTo>
                  <a:pt x="0" y="3401568"/>
                </a:lnTo>
                <a:lnTo>
                  <a:pt x="1963" y="3397912"/>
                </a:lnTo>
                <a:cubicBezTo>
                  <a:pt x="454182" y="2512619"/>
                  <a:pt x="736170" y="1430108"/>
                  <a:pt x="776876" y="254399"/>
                </a:cubicBezTo>
                <a:close/>
              </a:path>
            </a:pathLst>
          </a:cu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rcRect t="6421" r="2" b="2"/>
          <a:stretch/>
        </p:blipFill>
        <p:spPr>
          <a:xfrm>
            <a:off x="3189428" y="3456432"/>
            <a:ext cx="4925479" cy="3401568"/>
          </a:xfrm>
          <a:custGeom>
            <a:avLst/>
            <a:gdLst/>
            <a:ahLst/>
            <a:cxnLst/>
            <a:rect l="l" t="t" r="r" b="b"/>
            <a:pathLst>
              <a:path w="4925479" h="3364992">
                <a:moveTo>
                  <a:pt x="749362" y="0"/>
                </a:moveTo>
                <a:lnTo>
                  <a:pt x="4925479" y="0"/>
                </a:lnTo>
                <a:lnTo>
                  <a:pt x="4921868" y="209033"/>
                </a:lnTo>
                <a:cubicBezTo>
                  <a:pt x="4884554" y="1286766"/>
                  <a:pt x="4644496" y="2286187"/>
                  <a:pt x="4256422" y="3127175"/>
                </a:cubicBezTo>
                <a:lnTo>
                  <a:pt x="4134952" y="3364992"/>
                </a:lnTo>
                <a:lnTo>
                  <a:pt x="0" y="3364992"/>
                </a:lnTo>
                <a:lnTo>
                  <a:pt x="79008" y="3202330"/>
                </a:lnTo>
                <a:cubicBezTo>
                  <a:pt x="467082" y="2361343"/>
                  <a:pt x="707140" y="1361922"/>
                  <a:pt x="744454" y="284189"/>
                </a:cubicBezTo>
                <a:close/>
              </a:path>
            </a:pathLst>
          </a:custGeom>
        </p:spPr>
      </p:pic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AC0D06B0-F19C-459E-B221-A34B506FB5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45815" cy="6858000"/>
          </a:xfrm>
          <a:custGeom>
            <a:avLst/>
            <a:gdLst>
              <a:gd name="connsiteX0" fmla="*/ 0 w 3945815"/>
              <a:gd name="connsiteY0" fmla="*/ 0 h 6858000"/>
              <a:gd name="connsiteX1" fmla="*/ 3138662 w 3945815"/>
              <a:gd name="connsiteY1" fmla="*/ 0 h 6858000"/>
              <a:gd name="connsiteX2" fmla="*/ 3275260 w 3945815"/>
              <a:gd name="connsiteY2" fmla="*/ 267438 h 6858000"/>
              <a:gd name="connsiteX3" fmla="*/ 3945815 w 3945815"/>
              <a:gd name="connsiteY3" fmla="*/ 3481388 h 6858000"/>
              <a:gd name="connsiteX4" fmla="*/ 3275260 w 3945815"/>
              <a:gd name="connsiteY4" fmla="*/ 6695338 h 6858000"/>
              <a:gd name="connsiteX5" fmla="*/ 3192177 w 3945815"/>
              <a:gd name="connsiteY5" fmla="*/ 6858000 h 6858000"/>
              <a:gd name="connsiteX6" fmla="*/ 0 w 3945815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45815" h="6858000">
                <a:moveTo>
                  <a:pt x="0" y="0"/>
                </a:moveTo>
                <a:lnTo>
                  <a:pt x="3138662" y="0"/>
                </a:lnTo>
                <a:lnTo>
                  <a:pt x="3275260" y="267438"/>
                </a:lnTo>
                <a:cubicBezTo>
                  <a:pt x="3698614" y="1184879"/>
                  <a:pt x="3945815" y="2290869"/>
                  <a:pt x="3945815" y="3481388"/>
                </a:cubicBezTo>
                <a:cubicBezTo>
                  <a:pt x="3945815" y="4671908"/>
                  <a:pt x="3698614" y="5777898"/>
                  <a:pt x="3275260" y="6695338"/>
                </a:cubicBezTo>
                <a:lnTo>
                  <a:pt x="319217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345B26DA-1C6B-4C66-81C9-9C1877FC2D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36670" cy="6858000"/>
          </a:xfrm>
          <a:custGeom>
            <a:avLst/>
            <a:gdLst>
              <a:gd name="connsiteX0" fmla="*/ 0 w 3936670"/>
              <a:gd name="connsiteY0" fmla="*/ 0 h 6858000"/>
              <a:gd name="connsiteX1" fmla="*/ 3129517 w 3936670"/>
              <a:gd name="connsiteY1" fmla="*/ 0 h 6858000"/>
              <a:gd name="connsiteX2" fmla="*/ 3266115 w 3936670"/>
              <a:gd name="connsiteY2" fmla="*/ 267438 h 6858000"/>
              <a:gd name="connsiteX3" fmla="*/ 3936670 w 3936670"/>
              <a:gd name="connsiteY3" fmla="*/ 3481388 h 6858000"/>
              <a:gd name="connsiteX4" fmla="*/ 3266115 w 3936670"/>
              <a:gd name="connsiteY4" fmla="*/ 6695338 h 6858000"/>
              <a:gd name="connsiteX5" fmla="*/ 3183032 w 3936670"/>
              <a:gd name="connsiteY5" fmla="*/ 6858000 h 6858000"/>
              <a:gd name="connsiteX6" fmla="*/ 0 w 393667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36670" h="6858000">
                <a:moveTo>
                  <a:pt x="0" y="0"/>
                </a:moveTo>
                <a:lnTo>
                  <a:pt x="3129517" y="0"/>
                </a:lnTo>
                <a:lnTo>
                  <a:pt x="3266115" y="267438"/>
                </a:lnTo>
                <a:cubicBezTo>
                  <a:pt x="3689469" y="1184879"/>
                  <a:pt x="3936670" y="2290869"/>
                  <a:pt x="3936670" y="3481388"/>
                </a:cubicBezTo>
                <a:cubicBezTo>
                  <a:pt x="3936670" y="4671908"/>
                  <a:pt x="3689469" y="5777898"/>
                  <a:pt x="3266115" y="6695338"/>
                </a:cubicBezTo>
                <a:lnTo>
                  <a:pt x="3183032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056" y="685800"/>
            <a:ext cx="2807208" cy="1325563"/>
          </a:xfrm>
        </p:spPr>
        <p:txBody>
          <a:bodyPr>
            <a:normAutofit/>
          </a:bodyPr>
          <a:lstStyle/>
          <a:p>
            <a:r>
              <a:rPr lang="en-US" sz="2800"/>
              <a:t>Picnics </a:t>
            </a:r>
            <a:endParaRPr lang="en-GB" sz="280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8DE6C44-43F8-4DE4-AB81-66853FFEA0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005840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409529B-9B56-4F10-BE4D-F934DB89E5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912" y="2089941"/>
            <a:ext cx="2834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Content Placeholder 11">
            <a:extLst>
              <a:ext uri="{FF2B5EF4-FFF2-40B4-BE49-F238E27FC236}">
                <a16:creationId xmlns:a16="http://schemas.microsoft.com/office/drawing/2014/main" id="{A1FE84DF-FE30-6A23-BFBF-946FA823C6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8056" y="2258568"/>
            <a:ext cx="2807208" cy="392277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700">
                <a:ea typeface="Calibri"/>
                <a:cs typeface="Calibri"/>
              </a:rPr>
              <a:t>Teddy Bear Picnic</a:t>
            </a:r>
          </a:p>
          <a:p>
            <a:r>
              <a:rPr lang="en-US" sz="1700">
                <a:ea typeface="Calibri"/>
                <a:cs typeface="Calibri"/>
              </a:rPr>
              <a:t>Healthy Eating</a:t>
            </a:r>
          </a:p>
          <a:p>
            <a:r>
              <a:rPr lang="en-US" sz="1700">
                <a:ea typeface="Calibri"/>
                <a:cs typeface="Calibri"/>
              </a:rPr>
              <a:t>Ice Cream sunny day</a:t>
            </a:r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5"/>
          <a:srcRect l="7129" r="1" b="1"/>
          <a:stretch/>
        </p:blipFill>
        <p:spPr>
          <a:xfrm>
            <a:off x="7404372" y="10"/>
            <a:ext cx="4787628" cy="3401558"/>
          </a:xfrm>
          <a:custGeom>
            <a:avLst/>
            <a:gdLst/>
            <a:ahLst/>
            <a:cxnLst/>
            <a:rect l="l" t="t" r="r" b="b"/>
            <a:pathLst>
              <a:path w="4787628" h="3401568">
                <a:moveTo>
                  <a:pt x="0" y="0"/>
                </a:moveTo>
                <a:lnTo>
                  <a:pt x="4787628" y="0"/>
                </a:lnTo>
                <a:lnTo>
                  <a:pt x="4787628" y="3401568"/>
                </a:lnTo>
                <a:lnTo>
                  <a:pt x="762748" y="3401568"/>
                </a:lnTo>
                <a:lnTo>
                  <a:pt x="751436" y="2963954"/>
                </a:lnTo>
                <a:cubicBezTo>
                  <a:pt x="698408" y="1942163"/>
                  <a:pt x="463174" y="995044"/>
                  <a:pt x="93264" y="19228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45915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11B75B-B833-A71E-93BA-B46EB136BF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Calibri Light"/>
                <a:cs typeface="Calibri Light"/>
              </a:rPr>
              <a:t>Daytime Parent and Carer Events </a:t>
            </a:r>
            <a:br>
              <a:rPr lang="en-US" dirty="0">
                <a:ea typeface="Calibri Light"/>
                <a:cs typeface="Calibri Light"/>
              </a:rPr>
            </a:br>
            <a:r>
              <a:rPr lang="en-US">
                <a:ea typeface="Calibri Light"/>
                <a:cs typeface="Calibri Light"/>
              </a:rPr>
              <a:t>Parents Evening</a:t>
            </a:r>
            <a:endParaRPr lang="en-US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73D2238C-21B1-6879-6868-BBE76E95A19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2092472"/>
              </p:ext>
            </p:extLst>
          </p:nvPr>
        </p:nvGraphicFramePr>
        <p:xfrm>
          <a:off x="838200" y="1825625"/>
          <a:ext cx="10515599" cy="22011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43708">
                  <a:extLst>
                    <a:ext uri="{9D8B030D-6E8A-4147-A177-3AD203B41FA5}">
                      <a16:colId xmlns:a16="http://schemas.microsoft.com/office/drawing/2014/main" val="2932055642"/>
                    </a:ext>
                  </a:extLst>
                </a:gridCol>
                <a:gridCol w="8371891">
                  <a:extLst>
                    <a:ext uri="{9D8B030D-6E8A-4147-A177-3AD203B41FA5}">
                      <a16:colId xmlns:a16="http://schemas.microsoft.com/office/drawing/2014/main" val="193608056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Sassoon Infant Std"/>
                        </a:rPr>
                        <a:t>Autumn</a:t>
                      </a:r>
                      <a:endParaRPr lang="en-US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0">
                          <a:solidFill>
                            <a:schemeClr val="tx1"/>
                          </a:solidFill>
                          <a:effectLst/>
                        </a:rPr>
                        <a:t>Parent Carer Event Daytime in class</a:t>
                      </a:r>
                    </a:p>
                    <a:p>
                      <a:pPr>
                        <a:buNone/>
                      </a:pPr>
                      <a:r>
                        <a:rPr lang="en-US" b="0">
                          <a:solidFill>
                            <a:schemeClr val="tx1"/>
                          </a:solidFill>
                          <a:effectLst/>
                        </a:rPr>
                        <a:t>Parents Evening</a:t>
                      </a:r>
                    </a:p>
                    <a:p>
                      <a:pPr>
                        <a:buNone/>
                      </a:pPr>
                      <a:r>
                        <a:rPr lang="en-US" b="0">
                          <a:solidFill>
                            <a:schemeClr val="tx1"/>
                          </a:solidFill>
                          <a:effectLst/>
                        </a:rPr>
                        <a:t>Nativity Play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27383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Sassoon Infant Std"/>
                        </a:rPr>
                        <a:t>Spring</a:t>
                      </a:r>
                      <a:endParaRPr lang="en-US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0">
                          <a:solidFill>
                            <a:schemeClr val="tx1"/>
                          </a:solidFill>
                          <a:effectLst/>
                        </a:rPr>
                        <a:t>Parent Carer Event Daytime in class x 2</a:t>
                      </a:r>
                    </a:p>
                    <a:p>
                      <a:pPr>
                        <a:buNone/>
                      </a:pPr>
                      <a:r>
                        <a:rPr lang="en-US" b="0">
                          <a:solidFill>
                            <a:schemeClr val="tx1"/>
                          </a:solidFill>
                          <a:effectLst/>
                        </a:rPr>
                        <a:t>Parents Evening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2854369"/>
                  </a:ext>
                </a:extLst>
              </a:tr>
              <a:tr h="82959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Sassoon Infant Std"/>
                        </a:rPr>
                        <a:t>Summer</a:t>
                      </a:r>
                      <a:endParaRPr lang="en-US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0">
                          <a:solidFill>
                            <a:schemeClr val="tx1"/>
                          </a:solidFill>
                          <a:effectLst/>
                        </a:rPr>
                        <a:t>Parent Carer Event x 2 </a:t>
                      </a:r>
                    </a:p>
                    <a:p>
                      <a:pPr>
                        <a:buNone/>
                      </a:pPr>
                      <a:r>
                        <a:rPr lang="en-US" b="0">
                          <a:solidFill>
                            <a:schemeClr val="tx1"/>
                          </a:solidFill>
                          <a:effectLst/>
                        </a:rPr>
                        <a:t>Class trip</a:t>
                      </a:r>
                    </a:p>
                    <a:p>
                      <a:pPr>
                        <a:buNone/>
                      </a:pPr>
                      <a:r>
                        <a:rPr lang="en-US" b="0">
                          <a:solidFill>
                            <a:schemeClr val="tx1"/>
                          </a:solidFill>
                          <a:effectLst/>
                        </a:rPr>
                        <a:t>Reports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076774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5780036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6234BCC6-39B9-47D9-8BF8-C665401AE2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/>
          <a:srcRect t="17478" b="17478"/>
          <a:stretch>
            <a:fillRect/>
          </a:stretch>
        </p:blipFill>
        <p:spPr>
          <a:xfrm>
            <a:off x="4883025" y="10"/>
            <a:ext cx="7308975" cy="336498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rcRect t="24007" r="1" b="6495"/>
          <a:stretch>
            <a:fillRect/>
          </a:stretch>
        </p:blipFill>
        <p:spPr>
          <a:xfrm>
            <a:off x="4883025" y="3493008"/>
            <a:ext cx="7308975" cy="336499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</p:spPr>
      </p:pic>
      <p:sp useBgFill="1">
        <p:nvSpPr>
          <p:cNvPr id="27" name="Freeform: Shape 26">
            <a:extLst>
              <a:ext uri="{FF2B5EF4-FFF2-40B4-BE49-F238E27FC236}">
                <a16:creationId xmlns:a16="http://schemas.microsoft.com/office/drawing/2014/main" id="{72A9CE9D-DAC3-40AF-B504-78A64A909F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1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4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4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4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4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9" name="Freeform: Shape 28">
            <a:extLst>
              <a:ext uri="{FF2B5EF4-FFF2-40B4-BE49-F238E27FC236}">
                <a16:creationId xmlns:a16="http://schemas.microsoft.com/office/drawing/2014/main" id="{506D7452-6CDE-4381-86CE-07B2459383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7332" cy="6858000"/>
          </a:xfrm>
          <a:custGeom>
            <a:avLst/>
            <a:gdLst>
              <a:gd name="connsiteX0" fmla="*/ 0 w 6087332"/>
              <a:gd name="connsiteY0" fmla="*/ 0 h 6858000"/>
              <a:gd name="connsiteX1" fmla="*/ 4874355 w 6087332"/>
              <a:gd name="connsiteY1" fmla="*/ 0 h 6858000"/>
              <a:gd name="connsiteX2" fmla="*/ 4937337 w 6087332"/>
              <a:gd name="connsiteY2" fmla="*/ 69271 h 6858000"/>
              <a:gd name="connsiteX3" fmla="*/ 6087332 w 6087332"/>
              <a:gd name="connsiteY3" fmla="*/ 3429000 h 6858000"/>
              <a:gd name="connsiteX4" fmla="*/ 4937337 w 6087332"/>
              <a:gd name="connsiteY4" fmla="*/ 6788730 h 6858000"/>
              <a:gd name="connsiteX5" fmla="*/ 4874355 w 6087332"/>
              <a:gd name="connsiteY5" fmla="*/ 6858000 h 6858000"/>
              <a:gd name="connsiteX6" fmla="*/ 0 w 6087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7332" h="6858000">
                <a:moveTo>
                  <a:pt x="0" y="0"/>
                </a:moveTo>
                <a:lnTo>
                  <a:pt x="4874355" y="0"/>
                </a:lnTo>
                <a:lnTo>
                  <a:pt x="4937337" y="69271"/>
                </a:lnTo>
                <a:cubicBezTo>
                  <a:pt x="5647863" y="929100"/>
                  <a:pt x="6087332" y="2116944"/>
                  <a:pt x="6087332" y="3429000"/>
                </a:cubicBezTo>
                <a:cubicBezTo>
                  <a:pt x="6087332" y="4741056"/>
                  <a:pt x="5647863" y="5928900"/>
                  <a:pt x="4937337" y="6788730"/>
                </a:cubicBezTo>
                <a:lnTo>
                  <a:pt x="4874355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8912" y="1524659"/>
            <a:ext cx="5019074" cy="277408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Nativity play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762DA937-8B55-4317-BD32-98D7AF30E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67989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venir Next LT Pro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C52EE5A8-045B-4D39-8ED1-513334085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098" y="4461119"/>
            <a:ext cx="5019074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929927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1692CD-B85F-5C29-3303-3107568EFD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en-US" sz="5400">
                <a:ea typeface="Calibri Light"/>
                <a:cs typeface="Calibri Light"/>
              </a:rPr>
              <a:t>Bailey </a:t>
            </a:r>
          </a:p>
        </p:txBody>
      </p:sp>
      <p:pic>
        <p:nvPicPr>
          <p:cNvPr id="4" name="Picture 3" descr="A dog sitting in a field&#10;&#10;AI-generated content may be incorrect.">
            <a:extLst>
              <a:ext uri="{FF2B5EF4-FFF2-40B4-BE49-F238E27FC236}">
                <a16:creationId xmlns:a16="http://schemas.microsoft.com/office/drawing/2014/main" id="{0236B1FE-4F54-3EF7-0FEA-EA2107062BB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897" r="1555"/>
          <a:stretch>
            <a:fillRect/>
          </a:stretch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63F984-4C0A-F7EB-3ABD-A53862D496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2" y="2706624"/>
            <a:ext cx="6251110" cy="3483864"/>
          </a:xfrm>
        </p:spPr>
        <p:txBody>
          <a:bodyPr vert="horz" lIns="91440" tIns="45720" rIns="91440" bIns="45720" rtlCol="0">
            <a:normAutofit/>
          </a:bodyPr>
          <a:lstStyle/>
          <a:p>
            <a:endParaRPr lang="en-US" sz="2200"/>
          </a:p>
          <a:p>
            <a:endParaRPr lang="en-US" sz="220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7289702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TAPESTRY </a:t>
            </a:r>
            <a:r>
              <a:rPr lang="en-US" sz="1800"/>
              <a:t>You will receive a link – you will be able to see what your child is doing each week. </a:t>
            </a:r>
            <a:br>
              <a:rPr lang="en-US"/>
            </a:br>
            <a:endParaRPr lang="en-GB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65287" y="1690688"/>
            <a:ext cx="7745419" cy="473551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690688"/>
            <a:ext cx="3627087" cy="5095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83784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CD81A2A-6ED4-4EF4-A14C-912D31E148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393361" cy="1325563"/>
          </a:xfrm>
        </p:spPr>
        <p:txBody>
          <a:bodyPr>
            <a:normAutofit/>
          </a:bodyPr>
          <a:lstStyle/>
          <a:p>
            <a:r>
              <a:rPr lang="en-US"/>
              <a:t>SEN – Special Educational Needs</a:t>
            </a:r>
            <a:endParaRPr lang="en-GB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661932C-CA15-4E17-B115-FAE7CBEE47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393361" cy="4351338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GB">
                <a:ea typeface="Calibri"/>
                <a:cs typeface="Calibri"/>
              </a:rPr>
              <a:t>Visits to pre-school/ nurseries</a:t>
            </a:r>
            <a:endParaRPr lang="en-US">
              <a:ea typeface="Calibri"/>
              <a:cs typeface="Calibri"/>
            </a:endParaRPr>
          </a:p>
          <a:p>
            <a:r>
              <a:rPr lang="en-GB" dirty="0">
                <a:ea typeface="Calibri"/>
                <a:cs typeface="Calibri"/>
              </a:rPr>
              <a:t>Additional adults to support as a team – not 1:1</a:t>
            </a:r>
            <a:endParaRPr lang="en-GB">
              <a:ea typeface="Calibri" panose="020F0502020204030204"/>
              <a:cs typeface="Calibri" panose="020F0502020204030204"/>
            </a:endParaRPr>
          </a:p>
          <a:p>
            <a:r>
              <a:rPr lang="en-GB">
                <a:ea typeface="Calibri" panose="020F0502020204030204"/>
                <a:cs typeface="Calibri" panose="020F0502020204030204"/>
              </a:rPr>
              <a:t>Part-time timetables </a:t>
            </a:r>
            <a:endParaRPr lang="en-GB" dirty="0">
              <a:ea typeface="Calibri"/>
              <a:cs typeface="Calibri"/>
            </a:endParaRPr>
          </a:p>
          <a:p>
            <a:r>
              <a:rPr lang="en-GB">
                <a:ea typeface="Calibri"/>
                <a:cs typeface="Calibri"/>
              </a:rPr>
              <a:t>Working together with families</a:t>
            </a:r>
          </a:p>
          <a:p>
            <a:r>
              <a:rPr lang="en-GB" dirty="0">
                <a:ea typeface="Calibri"/>
                <a:cs typeface="Calibri"/>
              </a:rPr>
              <a:t>Daily feedback forms, if required</a:t>
            </a:r>
          </a:p>
          <a:p>
            <a:r>
              <a:rPr lang="en-GB" dirty="0">
                <a:ea typeface="Calibri"/>
                <a:cs typeface="Calibri"/>
                <a:hlinkClick r:id="rId2"/>
              </a:rPr>
              <a:t>SEND Web page</a:t>
            </a:r>
            <a:endParaRPr lang="en-GB" dirty="0">
              <a:ea typeface="Calibri"/>
              <a:cs typeface="Calibri"/>
            </a:endParaRPr>
          </a:p>
          <a:p>
            <a:r>
              <a:rPr lang="en-GB" dirty="0">
                <a:ea typeface="Calibri"/>
                <a:cs typeface="Calibri"/>
                <a:hlinkClick r:id="rId3"/>
              </a:rPr>
              <a:t>Family Support web page</a:t>
            </a:r>
          </a:p>
          <a:p>
            <a:r>
              <a:rPr lang="en-GB" dirty="0">
                <a:ea typeface="Calibri"/>
                <a:cs typeface="Calibri"/>
                <a:hlinkClick r:id="rId4"/>
              </a:rPr>
              <a:t>SEND Newsletter</a:t>
            </a:r>
          </a:p>
          <a:p>
            <a:r>
              <a:rPr lang="en-GB">
                <a:ea typeface="Calibri"/>
                <a:cs typeface="Calibri"/>
              </a:rPr>
              <a:t>SENCo – Mrs Cockerill </a:t>
            </a:r>
            <a:r>
              <a:rPr lang="en-GB" dirty="0">
                <a:ea typeface="Calibri"/>
                <a:cs typeface="Calibri"/>
                <a:hlinkClick r:id="rId5"/>
              </a:rPr>
              <a:t>senadmin@norwoodschool.co.uk</a:t>
            </a:r>
            <a:r>
              <a:rPr lang="en-GB" dirty="0">
                <a:ea typeface="Calibri"/>
                <a:cs typeface="Calibri"/>
              </a:rPr>
              <a:t> </a:t>
            </a:r>
          </a:p>
          <a:p>
            <a:pPr marL="0" indent="0">
              <a:buNone/>
            </a:pPr>
            <a:endParaRPr lang="en-GB">
              <a:ea typeface="Calibri"/>
              <a:cs typeface="Calibri"/>
            </a:endParaRPr>
          </a:p>
          <a:p>
            <a:endParaRPr lang="en-GB">
              <a:ea typeface="Calibri"/>
              <a:cs typeface="Calibri"/>
            </a:endParaRPr>
          </a:p>
          <a:p>
            <a:endParaRPr lang="en-GB">
              <a:ea typeface="Calibri"/>
              <a:cs typeface="Calibri"/>
            </a:endParaRPr>
          </a:p>
          <a:p>
            <a:endParaRPr lang="en-GB">
              <a:ea typeface="Calibri"/>
              <a:cs typeface="Calibri"/>
            </a:endParaRPr>
          </a:p>
          <a:p>
            <a:endParaRPr lang="en-GB">
              <a:ea typeface="Calibri"/>
              <a:cs typeface="Calibri"/>
            </a:endParaRPr>
          </a:p>
          <a:p>
            <a:pPr marL="0" indent="0">
              <a:buNone/>
            </a:pPr>
            <a:endParaRPr lang="en-GB">
              <a:ea typeface="Calibri"/>
              <a:cs typeface="Calibri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8590ADD5-9383-4D3D-9047-3DA2593CC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540822" cy="540822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Gunthorpe Primary School - SEN ...">
            <a:extLst>
              <a:ext uri="{FF2B5EF4-FFF2-40B4-BE49-F238E27FC236}">
                <a16:creationId xmlns:a16="http://schemas.microsoft.com/office/drawing/2014/main" id="{1D0FB4C4-0397-CBC3-E8C8-CC2AF894FA5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87184" y="1780821"/>
            <a:ext cx="3781051" cy="2652379"/>
          </a:xfrm>
          <a:custGeom>
            <a:avLst/>
            <a:gdLst/>
            <a:ahLst/>
            <a:cxnLst/>
            <a:rect l="l" t="t" r="r" b="b"/>
            <a:pathLst>
              <a:path w="4114800" h="5712488">
                <a:moveTo>
                  <a:pt x="133155" y="0"/>
                </a:moveTo>
                <a:lnTo>
                  <a:pt x="3981645" y="0"/>
                </a:lnTo>
                <a:cubicBezTo>
                  <a:pt x="4055184" y="0"/>
                  <a:pt x="4114800" y="59616"/>
                  <a:pt x="4114800" y="133155"/>
                </a:cubicBezTo>
                <a:lnTo>
                  <a:pt x="4114800" y="5579333"/>
                </a:lnTo>
                <a:cubicBezTo>
                  <a:pt x="4114800" y="5652872"/>
                  <a:pt x="4055184" y="5712488"/>
                  <a:pt x="3981645" y="5712488"/>
                </a:cubicBezTo>
                <a:lnTo>
                  <a:pt x="133155" y="5712488"/>
                </a:lnTo>
                <a:cubicBezTo>
                  <a:pt x="59616" y="5712488"/>
                  <a:pt x="0" y="5652872"/>
                  <a:pt x="0" y="5579333"/>
                </a:cubicBezTo>
                <a:lnTo>
                  <a:pt x="0" y="133155"/>
                </a:lnTo>
                <a:cubicBezTo>
                  <a:pt x="0" y="59616"/>
                  <a:pt x="59616" y="0"/>
                  <a:pt x="133155" y="0"/>
                </a:cubicBezTo>
                <a:close/>
              </a:path>
            </a:pathLst>
          </a:custGeom>
        </p:spPr>
      </p:pic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DABE3E45-88CF-45D8-8D40-C773324D9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49CD1692-827B-4C8D-B4A1-134FD04CF4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B91ECDA9-56DC-4270-8F33-01C5637B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6580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75F47824-961D-465D-84F9-EAE11BC617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FEC9DA3E-C1D7-472D-B7C0-F71AE41FB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59017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EAL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8140700" cy="2149475"/>
          </a:xfrm>
        </p:spPr>
        <p:txBody>
          <a:bodyPr>
            <a:normAutofit fontScale="77500" lnSpcReduction="20000"/>
          </a:bodyPr>
          <a:lstStyle/>
          <a:p>
            <a:r>
              <a:rPr lang="en-US" sz="3500"/>
              <a:t>Speak in own language at home</a:t>
            </a:r>
          </a:p>
          <a:p>
            <a:r>
              <a:rPr lang="en-US" sz="3500"/>
              <a:t>Multi lingual is an asset</a:t>
            </a:r>
          </a:p>
          <a:p>
            <a:r>
              <a:rPr lang="en-US" sz="3500"/>
              <a:t>Children immersed in social interaction</a:t>
            </a:r>
          </a:p>
          <a:p>
            <a:r>
              <a:rPr lang="en-US" sz="3500"/>
              <a:t> and language</a:t>
            </a:r>
          </a:p>
          <a:p>
            <a:r>
              <a:rPr lang="en-US" sz="3500"/>
              <a:t>Celebrate differences and their language</a:t>
            </a:r>
          </a:p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9624" y="1690688"/>
            <a:ext cx="4963925" cy="4084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27221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6218" y="253210"/>
            <a:ext cx="4387273" cy="6311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51883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6378" y="287482"/>
            <a:ext cx="4987159" cy="6570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24441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9475" y="368180"/>
            <a:ext cx="4579216" cy="6322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22954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021" y="152850"/>
            <a:ext cx="9256279" cy="6594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2992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07B297-D8C2-83E6-186D-FFC6D506852D}"/>
              </a:ext>
            </a:extLst>
          </p:cNvPr>
          <p:cNvSpPr txBox="1"/>
          <p:nvPr/>
        </p:nvSpPr>
        <p:spPr>
          <a:xfrm>
            <a:off x="3048000" y="3429000"/>
            <a:ext cx="6096000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  <a:p>
            <a:r>
              <a:rPr lang="en-US">
                <a:ea typeface="Calibri"/>
                <a:cs typeface="Calibri"/>
              </a:rPr>
              <a:t>The importance of interactions</a:t>
            </a:r>
            <a:endParaRPr lang="en-US" dirty="0"/>
          </a:p>
          <a:p>
            <a:endParaRPr lang="en-US" dirty="0"/>
          </a:p>
          <a:p>
            <a:r>
              <a:rPr lang="en-US" dirty="0"/>
              <a:t>https://www.youtube.com/watch?v=aISXCw0Pi94</a:t>
            </a:r>
          </a:p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12626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ce63c56-e441-4e0e-9e91-f3f4c61d4d60" xsi:nil="true"/>
    <lcf76f155ced4ddcb4097134ff3c332f xmlns="d2fa440e-1fbc-4b0c-99f3-8b330e573e30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765059D1C45F7479DF79BED7E175170" ma:contentTypeVersion="21" ma:contentTypeDescription="Create a new document." ma:contentTypeScope="" ma:versionID="d13c148fb60f27f544c8ffa1cd2f9edf">
  <xsd:schema xmlns:xsd="http://www.w3.org/2001/XMLSchema" xmlns:xs="http://www.w3.org/2001/XMLSchema" xmlns:p="http://schemas.microsoft.com/office/2006/metadata/properties" xmlns:ns2="2faf6fbb-31eb-4361-ab3f-9e1db87b72d6" xmlns:ns3="d2fa440e-1fbc-4b0c-99f3-8b330e573e30" xmlns:ns4="cce63c56-e441-4e0e-9e91-f3f4c61d4d60" targetNamespace="http://schemas.microsoft.com/office/2006/metadata/properties" ma:root="true" ma:fieldsID="0276c02c32cf661fe06444587165f2e8" ns2:_="" ns3:_="" ns4:_="">
    <xsd:import namespace="2faf6fbb-31eb-4361-ab3f-9e1db87b72d6"/>
    <xsd:import namespace="d2fa440e-1fbc-4b0c-99f3-8b330e573e30"/>
    <xsd:import namespace="cce63c56-e441-4e0e-9e91-f3f4c61d4d6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4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af6fbb-31eb-4361-ab3f-9e1db87b72d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  <xsd:element name="SharedWithDetails" ma:index="1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1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2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fa440e-1fbc-4b0c-99f3-8b330e573e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3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MediaServiceAutoTags" ma:internalName="MediaServiceAutoTags" ma:readOnly="true">
      <xsd:simpleType>
        <xsd:restriction base="dms:Text"/>
      </xsd:simpleType>
    </xsd:element>
    <xsd:element name="MediaServiceOCR" ma:index="17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536f47ae-b0ac-45ed-b5c8-cfae666b347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e63c56-e441-4e0e-9e91-f3f4c61d4d60" elementFormDefault="qualified">
    <xsd:import namespace="http://schemas.microsoft.com/office/2006/documentManagement/types"/>
    <xsd:import namespace="http://schemas.microsoft.com/office/infopath/2007/PartnerControls"/>
    <xsd:element name="TaxCatchAll" ma:index="26" nillable="true" ma:displayName="Taxonomy Catch All Column" ma:hidden="true" ma:list="{1463d4f1-8ab7-4e05-a41c-f9f160ed2e8c}" ma:internalName="TaxCatchAll" ma:showField="CatchAllData" ma:web="cce63c56-e441-4e0e-9e91-f3f4c61d4d6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988970A-7E18-46BA-9547-4F4C110546A3}">
  <ds:schemaRefs>
    <ds:schemaRef ds:uri="cce63c56-e441-4e0e-9e91-f3f4c61d4d60"/>
    <ds:schemaRef ds:uri="d2fa440e-1fbc-4b0c-99f3-8b330e573e30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0D2784D5-DA99-45FE-8C3C-F1300703B70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faf6fbb-31eb-4361-ab3f-9e1db87b72d6"/>
    <ds:schemaRef ds:uri="d2fa440e-1fbc-4b0c-99f3-8b330e573e30"/>
    <ds:schemaRef ds:uri="cce63c56-e441-4e0e-9e91-f3f4c61d4d6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4C0EEDF-1B14-4AE1-B7CC-20D7AB7A81E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715</Words>
  <Application>Microsoft Office PowerPoint</Application>
  <PresentationFormat>Widescreen</PresentationFormat>
  <Paragraphs>198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6" baseType="lpstr">
      <vt:lpstr>Arial</vt:lpstr>
      <vt:lpstr>Avenir Next LT Pro</vt:lpstr>
      <vt:lpstr>Calibri</vt:lpstr>
      <vt:lpstr>Calibri Light</vt:lpstr>
      <vt:lpstr>Microsoft New Tai Lue</vt:lpstr>
      <vt:lpstr>Sassoon Infant Std</vt:lpstr>
      <vt:lpstr>Times New Roman</vt:lpstr>
      <vt:lpstr>Office Theme</vt:lpstr>
      <vt:lpstr>Welcome to </vt:lpstr>
      <vt:lpstr>PowerPoint Presentation</vt:lpstr>
      <vt:lpstr>PowerPoint Presentation</vt:lpstr>
      <vt:lpstr>Family Houses</vt:lpstr>
      <vt:lpstr>PowerPoint Presentation</vt:lpstr>
      <vt:lpstr>Uniform</vt:lpstr>
      <vt:lpstr>Uniform</vt:lpstr>
      <vt:lpstr>Shoes</vt:lpstr>
      <vt:lpstr>PE bag and kit</vt:lpstr>
      <vt:lpstr>Drink and snack  </vt:lpstr>
      <vt:lpstr>Milk- you must register for your child’s free milk.  </vt:lpstr>
      <vt:lpstr>Gates open at 8:45 and close at 8:55</vt:lpstr>
      <vt:lpstr>Routine Days of the week song Carpet spaces Talking through the daily visual timetable</vt:lpstr>
      <vt:lpstr>Lunchtimes</vt:lpstr>
      <vt:lpstr>Independence, choice, cutlery</vt:lpstr>
      <vt:lpstr>High fives </vt:lpstr>
      <vt:lpstr>Reading</vt:lpstr>
      <vt:lpstr>Read Write Inc</vt:lpstr>
      <vt:lpstr>Buddies</vt:lpstr>
      <vt:lpstr>Outdoor Play</vt:lpstr>
      <vt:lpstr> </vt:lpstr>
      <vt:lpstr>Circle times</vt:lpstr>
      <vt:lpstr>Playtimes</vt:lpstr>
      <vt:lpstr>PE</vt:lpstr>
      <vt:lpstr>Apparatus</vt:lpstr>
      <vt:lpstr>Special days</vt:lpstr>
      <vt:lpstr>Picnics </vt:lpstr>
      <vt:lpstr>Daytime Parent and Carer Events  Parents Evening</vt:lpstr>
      <vt:lpstr>Nativity play</vt:lpstr>
      <vt:lpstr>Bailey </vt:lpstr>
      <vt:lpstr>TAPESTRY You will receive a link – you will be able to see what your child is doing each week.  </vt:lpstr>
      <vt:lpstr>SEN – Special Educational Needs</vt:lpstr>
      <vt:lpstr>EAL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</dc:title>
  <dc:creator>Louise Blake</dc:creator>
  <cp:lastModifiedBy>Louise Blake</cp:lastModifiedBy>
  <cp:revision>158</cp:revision>
  <dcterms:created xsi:type="dcterms:W3CDTF">2025-03-25T14:09:42Z</dcterms:created>
  <dcterms:modified xsi:type="dcterms:W3CDTF">2026-05-20T14:03:18Z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0x010100D765059D1C45F7479DF79BED7E175170</vt:lpwstr>
  </property>
  <property fmtid="{D5CDD505-2E9C-101B-9397-08002B2CF9AE}" pid="3" name="MediaServiceImageTags">
    <vt:lpwstr/>
  </property>
</Properties>
</file>