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43EA7D-12EA-D0BA-1031-56093705C5D4}" v="24" dt="2026-01-19T10:46:46.002"/>
    <p1510:client id="{69A7DF68-2A6E-35FE-1955-52416031DC43}" v="43" dt="2026-01-19T10:43:51.2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E2F20-1622-9904-77A4-4B5C76EE8E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B26B60-75CB-709E-4F37-26BFF31A84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033D421-E705-8BE1-13B1-BD28E69BDCC3}"/>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294BD740-1E55-E6F8-85FE-8A7D9492FF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498D85-E97B-137E-5175-025FD04E76DC}"/>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342963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44E34-3CFD-402E-27AE-B1840AFD6CC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10B976-8C84-4FF1-B7A6-AC0E5CE2D6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7699FE-3606-E387-8CD7-808148EAA97D}"/>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D10F1D2D-0626-8E87-375D-6E3E0900C4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2C0327-1B38-0B4C-BA3A-E0D6DACDBFAF}"/>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730015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EE86-3AF8-90E5-0449-84FEE11FAE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5EA8D5-EE20-2B73-25EC-907797086F9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99E2C54-B9AA-15BD-1A10-F47A5827DB20}"/>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9BBA870B-E99C-1109-829D-4E0986E5EF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E235A0-C08E-C16A-F231-BF511C6616D2}"/>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2767183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29D1F-BA8A-48E4-8AAD-7451840E7E0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0E7EE2-07E9-F56F-D0AE-AB926DC95D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127943C-15B4-99DF-4848-E42D394582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98AE38-8F49-1578-1227-A3FAFF7A7D00}"/>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6" name="Footer Placeholder 5">
            <a:extLst>
              <a:ext uri="{FF2B5EF4-FFF2-40B4-BE49-F238E27FC236}">
                <a16:creationId xmlns:a16="http://schemas.microsoft.com/office/drawing/2014/main" id="{F41B2D68-3D34-4CAC-A6DC-DB8DFD307E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D51F14-A613-C5C8-5124-2CFA0BE26218}"/>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1541928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8A2D8-1676-B834-2FBE-FA4D1D5623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C59E8E-CF2C-8DB2-F349-D490BA3FCE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776EFD-EB57-495F-9CE7-1B01F775BD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2D75E5C-4053-1E2A-498F-757677BA95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8769B8-9AE0-1F6A-E374-C06B93144F1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C629428-794E-9FEB-D237-060EBCF9D3ED}"/>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8" name="Footer Placeholder 7">
            <a:extLst>
              <a:ext uri="{FF2B5EF4-FFF2-40B4-BE49-F238E27FC236}">
                <a16:creationId xmlns:a16="http://schemas.microsoft.com/office/drawing/2014/main" id="{809F9FBC-41F0-DC5B-0DFD-E9F652E86B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91DD29A-DCE8-A3A8-F2E2-C3DBBA79A3FD}"/>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2831049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83D5D-5C0E-DCE7-230D-FA8A09991E4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3159BF-5309-7A6B-EEB1-11EA540DA217}"/>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4" name="Footer Placeholder 3">
            <a:extLst>
              <a:ext uri="{FF2B5EF4-FFF2-40B4-BE49-F238E27FC236}">
                <a16:creationId xmlns:a16="http://schemas.microsoft.com/office/drawing/2014/main" id="{4C6E9F3F-C0A8-9D1E-D381-C4F5143E32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1FCD902-39C8-CB6F-3224-C1AEE9D300C3}"/>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913126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31F95F-ADEC-73FC-AD53-D9100A93B61C}"/>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3" name="Footer Placeholder 2">
            <a:extLst>
              <a:ext uri="{FF2B5EF4-FFF2-40B4-BE49-F238E27FC236}">
                <a16:creationId xmlns:a16="http://schemas.microsoft.com/office/drawing/2014/main" id="{0D13AA14-3D67-F2AD-B7AE-AE22574205F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391FC4-75F9-34BB-52A1-6AC76956BE1B}"/>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2319793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9F14D-15E9-F87D-7BC7-B2415BBFAE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D1C4567-F077-79D2-B24C-8BC0E2CA16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DC62519-4C8B-2510-495C-F27752079B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5344C9-70B5-2A5A-1490-F7D30BF00F95}"/>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6" name="Footer Placeholder 5">
            <a:extLst>
              <a:ext uri="{FF2B5EF4-FFF2-40B4-BE49-F238E27FC236}">
                <a16:creationId xmlns:a16="http://schemas.microsoft.com/office/drawing/2014/main" id="{609E3BDA-868A-BC0E-C050-5D5290C05D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62C5A1-BD08-98DD-8813-5806CFC7049A}"/>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2058114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04327-4D6D-D605-0803-34835AFBE5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5ED3CD-903D-34C5-0973-235CA4B1F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3934525-2699-A650-C12F-A1E428D04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3BC416-4917-EF34-DF93-26B841D72D7F}"/>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6" name="Footer Placeholder 5">
            <a:extLst>
              <a:ext uri="{FF2B5EF4-FFF2-40B4-BE49-F238E27FC236}">
                <a16:creationId xmlns:a16="http://schemas.microsoft.com/office/drawing/2014/main" id="{9A9C81CB-2C8F-C393-F80F-1B361C7AE3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8F9BD8-04C7-53F9-8EDA-558FF8E412C8}"/>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1110494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E043-E90D-CBF6-7255-A82F3A88D9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20B129F-0813-258D-AAC6-D8853FC2C6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0CDB88-BAD1-1FBE-EF24-90F1C9B83A36}"/>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E6D5D084-34C5-544E-26BF-7F79AFB7FD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E5E39D-94A4-0332-7235-432611A9F98F}"/>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1734932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C09D3B-AF6D-3BFF-B49E-78987835C2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0D7883-81D2-CE1A-5BE8-C3E0D7F8D3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2A8759-DB07-F77D-A434-CEF7EA1D4379}"/>
              </a:ext>
            </a:extLst>
          </p:cNvPr>
          <p:cNvSpPr>
            <a:spLocks noGrp="1"/>
          </p:cNvSpPr>
          <p:nvPr>
            <p:ph type="dt" sz="half" idx="10"/>
          </p:nvPr>
        </p:nvSpPr>
        <p:spPr/>
        <p:txBody>
          <a:body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FB0A38CC-B4CA-D77A-649C-AEF0D929D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9852D1-29A4-5ECD-88B8-15BB1D42C5F3}"/>
              </a:ext>
            </a:extLst>
          </p:cNvPr>
          <p:cNvSpPr>
            <a:spLocks noGrp="1"/>
          </p:cNvSpPr>
          <p:nvPr>
            <p:ph type="sldNum" sz="quarter" idx="12"/>
          </p:nvPr>
        </p:nvSpPr>
        <p:spPr/>
        <p:txBody>
          <a:bodyPr/>
          <a:lstStyle/>
          <a:p>
            <a:fld id="{A279727E-E432-420E-B6EC-E7156AA4D53E}" type="slidenum">
              <a:rPr lang="en-GB" smtClean="0"/>
              <a:t>‹#›</a:t>
            </a:fld>
            <a:endParaRPr lang="en-GB"/>
          </a:p>
        </p:txBody>
      </p:sp>
    </p:spTree>
    <p:extLst>
      <p:ext uri="{BB962C8B-B14F-4D97-AF65-F5344CB8AC3E}">
        <p14:creationId xmlns:p14="http://schemas.microsoft.com/office/powerpoint/2010/main" val="3854160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B5BDAC-6CDA-28B6-B2F7-4C8FFE868C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9CF6BCB-7255-9355-1F0B-307AFE1865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FA72F2-D3BB-DDE3-1A58-24E0F7C5D3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3C61054-3086-491E-8934-894FD9987852}" type="datetimeFigureOut">
              <a:rPr lang="en-GB" smtClean="0"/>
              <a:t>20/01/2026</a:t>
            </a:fld>
            <a:endParaRPr lang="en-GB"/>
          </a:p>
        </p:txBody>
      </p:sp>
      <p:sp>
        <p:nvSpPr>
          <p:cNvPr id="5" name="Footer Placeholder 4">
            <a:extLst>
              <a:ext uri="{FF2B5EF4-FFF2-40B4-BE49-F238E27FC236}">
                <a16:creationId xmlns:a16="http://schemas.microsoft.com/office/drawing/2014/main" id="{FDCE2693-83C3-A908-23E8-B87E2C928D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29962DE-7445-5A73-FF65-D636BB47E7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279727E-E432-420E-B6EC-E7156AA4D53E}" type="slidenum">
              <a:rPr lang="en-GB" smtClean="0"/>
              <a:t>‹#›</a:t>
            </a:fld>
            <a:endParaRPr lang="en-GB"/>
          </a:p>
        </p:txBody>
      </p:sp>
    </p:spTree>
    <p:extLst>
      <p:ext uri="{BB962C8B-B14F-4D97-AF65-F5344CB8AC3E}">
        <p14:creationId xmlns:p14="http://schemas.microsoft.com/office/powerpoint/2010/main" val="18850542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logo with black text&#10;&#10;AI-generated content may be incorrect.">
            <a:extLst>
              <a:ext uri="{FF2B5EF4-FFF2-40B4-BE49-F238E27FC236}">
                <a16:creationId xmlns:a16="http://schemas.microsoft.com/office/drawing/2014/main" id="{39B8C29C-DD15-7A34-8FFA-BDA2452AA4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6519" y="272231"/>
            <a:ext cx="2132923" cy="767600"/>
          </a:xfrm>
          <a:prstGeom prst="rect">
            <a:avLst/>
          </a:prstGeom>
        </p:spPr>
      </p:pic>
      <p:pic>
        <p:nvPicPr>
          <p:cNvPr id="37" name="Picture 36" descr="A close-up of a logo&#10;&#10;AI-generated content may be incorrect.">
            <a:extLst>
              <a:ext uri="{FF2B5EF4-FFF2-40B4-BE49-F238E27FC236}">
                <a16:creationId xmlns:a16="http://schemas.microsoft.com/office/drawing/2014/main" id="{214BE85B-49CB-6EBF-6A48-979C7C2A8C9B}"/>
              </a:ext>
            </a:extLst>
          </p:cNvPr>
          <p:cNvPicPr>
            <a:picLocks noChangeAspect="1"/>
          </p:cNvPicPr>
          <p:nvPr/>
        </p:nvPicPr>
        <p:blipFill>
          <a:blip r:embed="rId3">
            <a:extLst>
              <a:ext uri="{28A0092B-C50C-407E-A947-70E740481C1C}">
                <a14:useLocalDpi xmlns:a14="http://schemas.microsoft.com/office/drawing/2010/main" val="0"/>
              </a:ext>
            </a:extLst>
          </a:blip>
          <a:srcRect l="3232" r="7199" b="-1341"/>
          <a:stretch>
            <a:fillRect/>
          </a:stretch>
        </p:blipFill>
        <p:spPr>
          <a:xfrm>
            <a:off x="10238990" y="2564550"/>
            <a:ext cx="1770817" cy="1048268"/>
          </a:xfrm>
          <a:prstGeom prst="rect">
            <a:avLst/>
          </a:prstGeom>
        </p:spPr>
      </p:pic>
      <p:graphicFrame>
        <p:nvGraphicFramePr>
          <p:cNvPr id="7" name="Table 6">
            <a:extLst>
              <a:ext uri="{FF2B5EF4-FFF2-40B4-BE49-F238E27FC236}">
                <a16:creationId xmlns:a16="http://schemas.microsoft.com/office/drawing/2014/main" id="{6C2C7AAC-6608-AAB7-FC2A-2040A5B18C0A}"/>
              </a:ext>
            </a:extLst>
          </p:cNvPr>
          <p:cNvGraphicFramePr>
            <a:graphicFrameLocks noGrp="1"/>
          </p:cNvGraphicFramePr>
          <p:nvPr>
            <p:extLst>
              <p:ext uri="{D42A27DB-BD31-4B8C-83A1-F6EECF244321}">
                <p14:modId xmlns:p14="http://schemas.microsoft.com/office/powerpoint/2010/main" val="2108884898"/>
              </p:ext>
            </p:extLst>
          </p:nvPr>
        </p:nvGraphicFramePr>
        <p:xfrm>
          <a:off x="111061" y="142004"/>
          <a:ext cx="11961090" cy="6546298"/>
        </p:xfrm>
        <a:graphic>
          <a:graphicData uri="http://schemas.openxmlformats.org/drawingml/2006/table">
            <a:tbl>
              <a:tblPr/>
              <a:tblGrid>
                <a:gridCol w="11961090">
                  <a:extLst>
                    <a:ext uri="{9D8B030D-6E8A-4147-A177-3AD203B41FA5}">
                      <a16:colId xmlns:a16="http://schemas.microsoft.com/office/drawing/2014/main" val="3832018843"/>
                    </a:ext>
                  </a:extLst>
                </a:gridCol>
              </a:tblGrid>
              <a:tr h="6546298">
                <a:tc>
                  <a:txBody>
                    <a:bodyPr/>
                    <a:lstStyle/>
                    <a:p>
                      <a:endParaRPr lang="en-GB" dirty="0"/>
                    </a:p>
                  </a:txBody>
                  <a:tcPr>
                    <a:lnL w="76200" cmpd="sng">
                      <a:solidFill>
                        <a:schemeClr val="accent6">
                          <a:lumMod val="75000"/>
                        </a:schemeClr>
                      </a:solidFill>
                      <a:prstDash val="solid"/>
                    </a:lnL>
                    <a:lnR w="76200" cmpd="sng">
                      <a:solidFill>
                        <a:schemeClr val="accent6">
                          <a:lumMod val="75000"/>
                        </a:schemeClr>
                      </a:solidFill>
                      <a:prstDash val="solid"/>
                    </a:lnR>
                    <a:lnT w="76200" cmpd="sng">
                      <a:solidFill>
                        <a:schemeClr val="accent6">
                          <a:lumMod val="75000"/>
                        </a:schemeClr>
                      </a:solidFill>
                      <a:prstDash val="solid"/>
                    </a:lnT>
                    <a:lnB w="76200" cmpd="sng">
                      <a:solidFill>
                        <a:schemeClr val="accent6">
                          <a:lumMod val="75000"/>
                        </a:schemeClr>
                      </a:solidFill>
                      <a:prstDash val="solid"/>
                    </a:lnB>
                  </a:tcPr>
                </a:tc>
                <a:extLst>
                  <a:ext uri="{0D108BD9-81ED-4DB2-BD59-A6C34878D82A}">
                    <a16:rowId xmlns:a16="http://schemas.microsoft.com/office/drawing/2014/main" val="793066004"/>
                  </a:ext>
                </a:extLst>
              </a:tr>
            </a:tbl>
          </a:graphicData>
        </a:graphic>
      </p:graphicFrame>
      <p:pic>
        <p:nvPicPr>
          <p:cNvPr id="8" name="Picture 7">
            <a:extLst>
              <a:ext uri="{FF2B5EF4-FFF2-40B4-BE49-F238E27FC236}">
                <a16:creationId xmlns:a16="http://schemas.microsoft.com/office/drawing/2014/main" id="{B61EA878-E64E-E77E-B633-CCDE8F78A3F7}"/>
              </a:ext>
            </a:extLst>
          </p:cNvPr>
          <p:cNvPicPr>
            <a:picLocks noChangeAspect="1"/>
          </p:cNvPicPr>
          <p:nvPr/>
        </p:nvPicPr>
        <p:blipFill>
          <a:blip r:embed="rId4"/>
          <a:stretch>
            <a:fillRect/>
          </a:stretch>
        </p:blipFill>
        <p:spPr>
          <a:xfrm>
            <a:off x="3304499" y="142004"/>
            <a:ext cx="1488643" cy="1506627"/>
          </a:xfrm>
          <a:prstGeom prst="rect">
            <a:avLst/>
          </a:prstGeom>
        </p:spPr>
      </p:pic>
      <p:pic>
        <p:nvPicPr>
          <p:cNvPr id="9" name="Picture 8">
            <a:extLst>
              <a:ext uri="{FF2B5EF4-FFF2-40B4-BE49-F238E27FC236}">
                <a16:creationId xmlns:a16="http://schemas.microsoft.com/office/drawing/2014/main" id="{ADDF0AA6-522A-0EFD-0B67-D92D894D6651}"/>
              </a:ext>
            </a:extLst>
          </p:cNvPr>
          <p:cNvPicPr>
            <a:picLocks noChangeAspect="1"/>
          </p:cNvPicPr>
          <p:nvPr/>
        </p:nvPicPr>
        <p:blipFill>
          <a:blip r:embed="rId5"/>
          <a:stretch>
            <a:fillRect/>
          </a:stretch>
        </p:blipFill>
        <p:spPr>
          <a:xfrm>
            <a:off x="270299" y="317280"/>
            <a:ext cx="2785340" cy="1150627"/>
          </a:xfrm>
          <a:prstGeom prst="rect">
            <a:avLst/>
          </a:prstGeom>
        </p:spPr>
      </p:pic>
      <p:sp>
        <p:nvSpPr>
          <p:cNvPr id="12" name="TextBox 11">
            <a:extLst>
              <a:ext uri="{FF2B5EF4-FFF2-40B4-BE49-F238E27FC236}">
                <a16:creationId xmlns:a16="http://schemas.microsoft.com/office/drawing/2014/main" id="{55C5F37F-B4A1-6603-AA16-12CA249AFA0C}"/>
              </a:ext>
            </a:extLst>
          </p:cNvPr>
          <p:cNvSpPr txBox="1"/>
          <p:nvPr/>
        </p:nvSpPr>
        <p:spPr>
          <a:xfrm>
            <a:off x="2210384" y="4173624"/>
            <a:ext cx="7992013" cy="1323439"/>
          </a:xfrm>
          <a:prstGeom prst="rect">
            <a:avLst/>
          </a:prstGeom>
          <a:noFill/>
        </p:spPr>
        <p:txBody>
          <a:bodyPr wrap="square" lIns="91440" tIns="45720" rIns="91440" bIns="45720" rtlCol="0" anchor="t">
            <a:spAutoFit/>
          </a:bodyPr>
          <a:lstStyle/>
          <a:p>
            <a:pPr algn="ctr"/>
            <a:r>
              <a:rPr lang="en-GB" sz="2000" dirty="0">
                <a:latin typeface="Calibri"/>
                <a:ea typeface="Calibri"/>
                <a:cs typeface="Calibri"/>
              </a:rPr>
              <a:t>PCC welcome </a:t>
            </a:r>
            <a:r>
              <a:rPr lang="en-GB" sz="2000" b="1" dirty="0">
                <a:latin typeface="Calibri"/>
                <a:ea typeface="Calibri"/>
                <a:cs typeface="Calibri"/>
              </a:rPr>
              <a:t>parents, carers, school/college staff and other professionals</a:t>
            </a:r>
            <a:r>
              <a:rPr lang="en-GB" sz="2000" dirty="0">
                <a:latin typeface="Calibri"/>
                <a:ea typeface="Calibri"/>
                <a:cs typeface="Calibri"/>
              </a:rPr>
              <a:t> to this exciting event! We will have in attendance stalls from settings and other professionals, come along and discuss with us how we can work together to support children and families across Peterborough. </a:t>
            </a:r>
          </a:p>
        </p:txBody>
      </p:sp>
      <p:sp>
        <p:nvSpPr>
          <p:cNvPr id="13" name="TextBox 12">
            <a:extLst>
              <a:ext uri="{FF2B5EF4-FFF2-40B4-BE49-F238E27FC236}">
                <a16:creationId xmlns:a16="http://schemas.microsoft.com/office/drawing/2014/main" id="{AD2C359D-C313-0D6C-7B2F-4D872AD8C7F3}"/>
              </a:ext>
            </a:extLst>
          </p:cNvPr>
          <p:cNvSpPr txBox="1"/>
          <p:nvPr/>
        </p:nvSpPr>
        <p:spPr>
          <a:xfrm>
            <a:off x="2531659" y="1590942"/>
            <a:ext cx="7240466" cy="2677656"/>
          </a:xfrm>
          <a:prstGeom prst="rect">
            <a:avLst/>
          </a:prstGeom>
          <a:noFill/>
        </p:spPr>
        <p:txBody>
          <a:bodyPr wrap="square" lIns="91440" tIns="45720" rIns="91440" bIns="45720" rtlCol="0" anchor="t">
            <a:spAutoFit/>
          </a:bodyPr>
          <a:lstStyle/>
          <a:p>
            <a:pPr algn="ctr"/>
            <a:r>
              <a:rPr lang="en-GB" sz="4000" b="1" u="sng">
                <a:solidFill>
                  <a:schemeClr val="accent6">
                    <a:lumMod val="75000"/>
                  </a:schemeClr>
                </a:solidFill>
                <a:latin typeface="Calibri"/>
                <a:ea typeface="Calibri"/>
                <a:cs typeface="Calibri"/>
              </a:rPr>
              <a:t>PCC Special Educational Needs &amp; Disabilities Event</a:t>
            </a:r>
          </a:p>
          <a:p>
            <a:pPr algn="ctr"/>
            <a:r>
              <a:rPr lang="en-GB" sz="2400" b="1"/>
              <a:t>At Brightfield Business Hub, Orton Southgate</a:t>
            </a:r>
            <a:r>
              <a:rPr lang="en-GB" sz="2400"/>
              <a:t>.</a:t>
            </a:r>
            <a:endParaRPr lang="en-GB"/>
          </a:p>
          <a:p>
            <a:pPr algn="ctr"/>
            <a:endParaRPr lang="en-GB" b="1">
              <a:solidFill>
                <a:schemeClr val="accent6">
                  <a:lumMod val="75000"/>
                </a:schemeClr>
              </a:solidFill>
              <a:latin typeface="Calibri" panose="020F0502020204030204" pitchFamily="34" charset="0"/>
              <a:ea typeface="Calibri" panose="020F0502020204030204" pitchFamily="34" charset="0"/>
              <a:cs typeface="Calibri" panose="020F0502020204030204" pitchFamily="34" charset="0"/>
            </a:endParaRPr>
          </a:p>
          <a:p>
            <a:pPr algn="ctr"/>
            <a:r>
              <a:rPr lang="en-GB" sz="4000" b="1">
                <a:solidFill>
                  <a:schemeClr val="accent6">
                    <a:lumMod val="75000"/>
                  </a:schemeClr>
                </a:solidFill>
                <a:latin typeface="Calibri"/>
                <a:ea typeface="Calibri"/>
                <a:cs typeface="Calibri"/>
              </a:rPr>
              <a:t>29</a:t>
            </a:r>
            <a:r>
              <a:rPr lang="en-GB" sz="4000" b="1" baseline="30000">
                <a:solidFill>
                  <a:schemeClr val="accent6">
                    <a:lumMod val="75000"/>
                  </a:schemeClr>
                </a:solidFill>
                <a:latin typeface="Calibri"/>
                <a:ea typeface="Calibri"/>
                <a:cs typeface="Calibri"/>
              </a:rPr>
              <a:t>th</a:t>
            </a:r>
            <a:r>
              <a:rPr lang="en-GB" sz="4000" b="1">
                <a:solidFill>
                  <a:schemeClr val="accent6">
                    <a:lumMod val="75000"/>
                  </a:schemeClr>
                </a:solidFill>
                <a:latin typeface="Calibri"/>
                <a:ea typeface="Calibri"/>
                <a:cs typeface="Calibri"/>
              </a:rPr>
              <a:t> of April 2026 9</a:t>
            </a:r>
            <a:r>
              <a:rPr lang="en-GB" sz="4000" b="1">
                <a:solidFill>
                  <a:schemeClr val="accent6">
                    <a:lumMod val="75000"/>
                  </a:schemeClr>
                </a:solidFill>
                <a:latin typeface="Calibri"/>
                <a:ea typeface="Calibri"/>
                <a:cs typeface="Calibri"/>
                <a:sym typeface="Wingdings" panose="05000000000000000000" pitchFamily="2" charset="2"/>
              </a:rPr>
              <a:t>:00-12:30</a:t>
            </a:r>
            <a:endParaRPr lang="en-GB" sz="4000" b="1">
              <a:solidFill>
                <a:schemeClr val="accent6">
                  <a:lumMod val="75000"/>
                </a:schemeClr>
              </a:solidFill>
              <a:latin typeface="Calibri"/>
              <a:ea typeface="Calibri"/>
              <a:cs typeface="Calibri"/>
            </a:endParaRPr>
          </a:p>
        </p:txBody>
      </p:sp>
      <p:pic>
        <p:nvPicPr>
          <p:cNvPr id="3" name="Picture 2" descr="A rainbow and clouds with text&#10;&#10;AI-generated content may be incorrect.">
            <a:extLst>
              <a:ext uri="{FF2B5EF4-FFF2-40B4-BE49-F238E27FC236}">
                <a16:creationId xmlns:a16="http://schemas.microsoft.com/office/drawing/2014/main" id="{182AB140-5D41-F5EA-88E3-1DD305F5054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3426" y="5791021"/>
            <a:ext cx="1811656" cy="771779"/>
          </a:xfrm>
          <a:prstGeom prst="rect">
            <a:avLst/>
          </a:prstGeom>
        </p:spPr>
      </p:pic>
      <p:pic>
        <p:nvPicPr>
          <p:cNvPr id="15" name="Picture 14" descr="A purple and black text with a cursor&#10;&#10;AI-generated content may be incorrect.">
            <a:extLst>
              <a:ext uri="{FF2B5EF4-FFF2-40B4-BE49-F238E27FC236}">
                <a16:creationId xmlns:a16="http://schemas.microsoft.com/office/drawing/2014/main" id="{0190E055-1147-DD8A-C5BD-5B5E081201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3312" y="4827770"/>
            <a:ext cx="1476293" cy="877140"/>
          </a:xfrm>
          <a:prstGeom prst="rect">
            <a:avLst/>
          </a:prstGeom>
        </p:spPr>
      </p:pic>
      <p:pic>
        <p:nvPicPr>
          <p:cNvPr id="17" name="Picture 16" descr="A logo of a tree&#10;&#10;AI-generated content may be incorrect.">
            <a:extLst>
              <a:ext uri="{FF2B5EF4-FFF2-40B4-BE49-F238E27FC236}">
                <a16:creationId xmlns:a16="http://schemas.microsoft.com/office/drawing/2014/main" id="{605748E6-B7C7-B8C1-990C-145934D1017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903764" y="5468472"/>
            <a:ext cx="1075601" cy="1047048"/>
          </a:xfrm>
          <a:prstGeom prst="rect">
            <a:avLst/>
          </a:prstGeom>
        </p:spPr>
      </p:pic>
      <p:pic>
        <p:nvPicPr>
          <p:cNvPr id="21" name="Picture 20" descr="A black and red logo&#10;&#10;AI-generated content may be incorrect.">
            <a:extLst>
              <a:ext uri="{FF2B5EF4-FFF2-40B4-BE49-F238E27FC236}">
                <a16:creationId xmlns:a16="http://schemas.microsoft.com/office/drawing/2014/main" id="{D00D7468-24E2-1833-C178-701CB7D2F8F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09538" y="5865607"/>
            <a:ext cx="1542949" cy="682818"/>
          </a:xfrm>
          <a:prstGeom prst="rect">
            <a:avLst/>
          </a:prstGeom>
        </p:spPr>
      </p:pic>
      <p:pic>
        <p:nvPicPr>
          <p:cNvPr id="23" name="Picture 22" descr="A blue text on a white background&#10;&#10;AI-generated content may be incorrect.">
            <a:extLst>
              <a:ext uri="{FF2B5EF4-FFF2-40B4-BE49-F238E27FC236}">
                <a16:creationId xmlns:a16="http://schemas.microsoft.com/office/drawing/2014/main" id="{5FC4C935-95B4-BD7C-534C-12E6C86EA9B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69970" y="5894459"/>
            <a:ext cx="1814982" cy="659574"/>
          </a:xfrm>
          <a:prstGeom prst="rect">
            <a:avLst/>
          </a:prstGeom>
        </p:spPr>
      </p:pic>
      <p:pic>
        <p:nvPicPr>
          <p:cNvPr id="25" name="Picture 24" descr="A close-up of a logo&#10;&#10;AI-generated content may be incorrect.">
            <a:extLst>
              <a:ext uri="{FF2B5EF4-FFF2-40B4-BE49-F238E27FC236}">
                <a16:creationId xmlns:a16="http://schemas.microsoft.com/office/drawing/2014/main" id="{4B4CB52D-0705-FC5C-F5FF-264115A80A0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4274" y="4027717"/>
            <a:ext cx="1665830" cy="767659"/>
          </a:xfrm>
          <a:prstGeom prst="rect">
            <a:avLst/>
          </a:prstGeom>
        </p:spPr>
      </p:pic>
      <p:pic>
        <p:nvPicPr>
          <p:cNvPr id="27" name="Picture 26" descr="A light bulb with a lightbulb above it&#10;&#10;AI-generated content may be incorrect.">
            <a:extLst>
              <a:ext uri="{FF2B5EF4-FFF2-40B4-BE49-F238E27FC236}">
                <a16:creationId xmlns:a16="http://schemas.microsoft.com/office/drawing/2014/main" id="{F58D3C14-4F0D-51E6-448E-4CAF67FE381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461047" y="5870583"/>
            <a:ext cx="1421888" cy="672165"/>
          </a:xfrm>
          <a:prstGeom prst="rect">
            <a:avLst/>
          </a:prstGeom>
        </p:spPr>
      </p:pic>
      <p:pic>
        <p:nvPicPr>
          <p:cNvPr id="29" name="Picture 28" descr="A purple and white logo&#10;&#10;AI-generated content may be incorrect.">
            <a:extLst>
              <a:ext uri="{FF2B5EF4-FFF2-40B4-BE49-F238E27FC236}">
                <a16:creationId xmlns:a16="http://schemas.microsoft.com/office/drawing/2014/main" id="{453B0DD8-CAD3-E0C8-2B41-7BD9E13B4C2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522677" y="3825897"/>
            <a:ext cx="1487130" cy="509341"/>
          </a:xfrm>
          <a:prstGeom prst="rect">
            <a:avLst/>
          </a:prstGeom>
        </p:spPr>
      </p:pic>
      <p:pic>
        <p:nvPicPr>
          <p:cNvPr id="31" name="Picture 30" descr="A green and black logo&#10;&#10;AI-generated content may be incorrect.">
            <a:extLst>
              <a:ext uri="{FF2B5EF4-FFF2-40B4-BE49-F238E27FC236}">
                <a16:creationId xmlns:a16="http://schemas.microsoft.com/office/drawing/2014/main" id="{0FAE9DE7-06DB-E7A6-4E32-08B4D49824D9}"/>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49080" y="3276619"/>
            <a:ext cx="1986166" cy="620189"/>
          </a:xfrm>
          <a:prstGeom prst="rect">
            <a:avLst/>
          </a:prstGeom>
        </p:spPr>
      </p:pic>
      <p:pic>
        <p:nvPicPr>
          <p:cNvPr id="33" name="Picture 32" descr="A green logo with a heart&#10;&#10;AI-generated content may be incorrect.">
            <a:extLst>
              <a:ext uri="{FF2B5EF4-FFF2-40B4-BE49-F238E27FC236}">
                <a16:creationId xmlns:a16="http://schemas.microsoft.com/office/drawing/2014/main" id="{9E624308-0BC5-6A0C-132C-ADFD943CF016}"/>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053509" y="5900674"/>
            <a:ext cx="2160475" cy="657496"/>
          </a:xfrm>
          <a:prstGeom prst="rect">
            <a:avLst/>
          </a:prstGeom>
        </p:spPr>
      </p:pic>
      <p:pic>
        <p:nvPicPr>
          <p:cNvPr id="35" name="Picture 34" descr="A blue and white logo&#10;&#10;AI-generated content may be incorrect.">
            <a:extLst>
              <a:ext uri="{FF2B5EF4-FFF2-40B4-BE49-F238E27FC236}">
                <a16:creationId xmlns:a16="http://schemas.microsoft.com/office/drawing/2014/main" id="{515AC264-F1A4-F605-1872-A3EE13BF962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22711" y="2635126"/>
            <a:ext cx="1403650" cy="550366"/>
          </a:xfrm>
          <a:prstGeom prst="rect">
            <a:avLst/>
          </a:prstGeom>
        </p:spPr>
      </p:pic>
      <p:pic>
        <p:nvPicPr>
          <p:cNvPr id="41" name="Picture 40" descr="A logo for a charity&#10;&#10;AI-generated content may be incorrect.">
            <a:extLst>
              <a:ext uri="{FF2B5EF4-FFF2-40B4-BE49-F238E27FC236}">
                <a16:creationId xmlns:a16="http://schemas.microsoft.com/office/drawing/2014/main" id="{3DD1AF49-CCAA-1D02-404D-6AF748C92DA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6213409" y="312373"/>
            <a:ext cx="1606871" cy="713962"/>
          </a:xfrm>
          <a:prstGeom prst="rect">
            <a:avLst/>
          </a:prstGeom>
        </p:spPr>
      </p:pic>
      <p:pic>
        <p:nvPicPr>
          <p:cNvPr id="51" name="Picture 50" descr="A close-up of a logo&#10;&#10;AI-generated content may be incorrect.">
            <a:extLst>
              <a:ext uri="{FF2B5EF4-FFF2-40B4-BE49-F238E27FC236}">
                <a16:creationId xmlns:a16="http://schemas.microsoft.com/office/drawing/2014/main" id="{D51B249F-7FFE-DB46-202B-7828FBDEAD88}"/>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48465" y="1707833"/>
            <a:ext cx="1704872" cy="779793"/>
          </a:xfrm>
          <a:prstGeom prst="rect">
            <a:avLst/>
          </a:prstGeom>
        </p:spPr>
      </p:pic>
      <p:pic>
        <p:nvPicPr>
          <p:cNvPr id="55" name="Picture 54" descr="A logo with blue letters and orange text&#10;&#10;AI-generated content may be incorrect.">
            <a:extLst>
              <a:ext uri="{FF2B5EF4-FFF2-40B4-BE49-F238E27FC236}">
                <a16:creationId xmlns:a16="http://schemas.microsoft.com/office/drawing/2014/main" id="{0652E51B-9ED0-DDD8-A123-A05A1ADA970C}"/>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0141434" y="1795913"/>
            <a:ext cx="1837931" cy="603631"/>
          </a:xfrm>
          <a:prstGeom prst="rect">
            <a:avLst/>
          </a:prstGeom>
        </p:spPr>
      </p:pic>
      <p:pic>
        <p:nvPicPr>
          <p:cNvPr id="53" name="Picture 52" descr="A sign post with different colored signs&#10;&#10;AI-generated content may be incorrect.">
            <a:extLst>
              <a:ext uri="{FF2B5EF4-FFF2-40B4-BE49-F238E27FC236}">
                <a16:creationId xmlns:a16="http://schemas.microsoft.com/office/drawing/2014/main" id="{C92A2E2F-D01F-7FA7-C82C-46BDE1CAE6F7}"/>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4916145" y="269439"/>
            <a:ext cx="1175461" cy="1148112"/>
          </a:xfrm>
          <a:prstGeom prst="rect">
            <a:avLst/>
          </a:prstGeom>
        </p:spPr>
      </p:pic>
      <p:pic>
        <p:nvPicPr>
          <p:cNvPr id="5" name="Picture 4" descr="A logo with colorful circles&#10;&#10;AI-generated content may be incorrect.">
            <a:extLst>
              <a:ext uri="{FF2B5EF4-FFF2-40B4-BE49-F238E27FC236}">
                <a16:creationId xmlns:a16="http://schemas.microsoft.com/office/drawing/2014/main" id="{B28015B1-20BB-371A-9DBE-A62883521EDE}"/>
              </a:ext>
            </a:extLst>
          </p:cNvPr>
          <p:cNvPicPr>
            <a:picLocks noChangeAspect="1"/>
          </p:cNvPicPr>
          <p:nvPr/>
        </p:nvPicPr>
        <p:blipFill>
          <a:blip r:embed="rId21">
            <a:extLst>
              <a:ext uri="{28A0092B-C50C-407E-A947-70E740481C1C}">
                <a14:useLocalDpi xmlns:a14="http://schemas.microsoft.com/office/drawing/2010/main" val="0"/>
              </a:ext>
            </a:extLst>
          </a:blip>
          <a:srcRect t="-2790" r="18569"/>
          <a:stretch>
            <a:fillRect/>
          </a:stretch>
        </p:blipFill>
        <p:spPr>
          <a:xfrm>
            <a:off x="9794018" y="5704910"/>
            <a:ext cx="1099069" cy="844450"/>
          </a:xfrm>
          <a:prstGeom prst="rect">
            <a:avLst/>
          </a:prstGeom>
        </p:spPr>
      </p:pic>
      <p:pic>
        <p:nvPicPr>
          <p:cNvPr id="4" name="Picture 3" descr="A purple square with white text&#10;&#10;AI-generated content may be incorrect.">
            <a:extLst>
              <a:ext uri="{FF2B5EF4-FFF2-40B4-BE49-F238E27FC236}">
                <a16:creationId xmlns:a16="http://schemas.microsoft.com/office/drawing/2014/main" id="{24D036CB-91CB-A391-F80D-30670D0F3B97}"/>
              </a:ext>
            </a:extLst>
          </p:cNvPr>
          <p:cNvPicPr>
            <a:picLocks noChangeAspect="1"/>
          </p:cNvPicPr>
          <p:nvPr/>
        </p:nvPicPr>
        <p:blipFill>
          <a:blip r:embed="rId22"/>
          <a:stretch>
            <a:fillRect/>
          </a:stretch>
        </p:blipFill>
        <p:spPr>
          <a:xfrm>
            <a:off x="10596879" y="4626446"/>
            <a:ext cx="1382486" cy="588735"/>
          </a:xfrm>
          <a:prstGeom prst="rect">
            <a:avLst/>
          </a:prstGeom>
        </p:spPr>
      </p:pic>
      <p:pic>
        <p:nvPicPr>
          <p:cNvPr id="6" name="Picture 5">
            <a:extLst>
              <a:ext uri="{FF2B5EF4-FFF2-40B4-BE49-F238E27FC236}">
                <a16:creationId xmlns:a16="http://schemas.microsoft.com/office/drawing/2014/main" id="{C21ED560-3C5D-43C1-746D-9AA1ABAC8B34}"/>
              </a:ext>
            </a:extLst>
          </p:cNvPr>
          <p:cNvPicPr>
            <a:picLocks noChangeAspect="1"/>
          </p:cNvPicPr>
          <p:nvPr/>
        </p:nvPicPr>
        <p:blipFill>
          <a:blip r:embed="rId23"/>
          <a:stretch>
            <a:fillRect/>
          </a:stretch>
        </p:blipFill>
        <p:spPr>
          <a:xfrm>
            <a:off x="10383489" y="552748"/>
            <a:ext cx="1481818" cy="851203"/>
          </a:xfrm>
          <a:prstGeom prst="rect">
            <a:avLst/>
          </a:prstGeom>
        </p:spPr>
      </p:pic>
    </p:spTree>
    <p:extLst>
      <p:ext uri="{BB962C8B-B14F-4D97-AF65-F5344CB8AC3E}">
        <p14:creationId xmlns:p14="http://schemas.microsoft.com/office/powerpoint/2010/main" val="36162588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61d52eb-a38a-4c27-8a7a-136f5641cd8e">
      <Terms xmlns="http://schemas.microsoft.com/office/infopath/2007/PartnerControls"/>
    </lcf76f155ced4ddcb4097134ff3c332f>
    <TaxCatchAll xmlns="9beab794-79e5-4066-945c-f075fd56e58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E4CBEB6FFB1648BB2299458CADD979" ma:contentTypeVersion="19" ma:contentTypeDescription="Create a new document." ma:contentTypeScope="" ma:versionID="3ad7a4dcc0084666c4a0d077cdbef376">
  <xsd:schema xmlns:xsd="http://www.w3.org/2001/XMLSchema" xmlns:xs="http://www.w3.org/2001/XMLSchema" xmlns:p="http://schemas.microsoft.com/office/2006/metadata/properties" xmlns:ns2="361d52eb-a38a-4c27-8a7a-136f5641cd8e" xmlns:ns3="9beab794-79e5-4066-945c-f075fd56e58d" targetNamespace="http://schemas.microsoft.com/office/2006/metadata/properties" ma:root="true" ma:fieldsID="c9f3e7011f101efc2216c43d006defee" ns2:_="" ns3:_="">
    <xsd:import namespace="361d52eb-a38a-4c27-8a7a-136f5641cd8e"/>
    <xsd:import namespace="9beab794-79e5-4066-945c-f075fd56e5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1d52eb-a38a-4c27-8a7a-136f5641cd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a33aaf0-d2be-4910-a308-718f043c109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eab794-79e5-4066-945c-f075fd56e5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de2ee62b-e3f0-422e-a15b-80e83804a960}" ma:internalName="TaxCatchAll" ma:showField="CatchAllData" ma:web="9beab794-79e5-4066-945c-f075fd56e58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391C30-740A-4E6F-9794-D48F6846AF67}">
  <ds:schemaRefs>
    <ds:schemaRef ds:uri="http://schemas.microsoft.com/sharepoint/v3/contenttype/forms"/>
  </ds:schemaRefs>
</ds:datastoreItem>
</file>

<file path=customXml/itemProps2.xml><?xml version="1.0" encoding="utf-8"?>
<ds:datastoreItem xmlns:ds="http://schemas.openxmlformats.org/officeDocument/2006/customXml" ds:itemID="{393AC290-13E0-4C3C-9C0C-C91CB7449EE1}">
  <ds:schemaRefs>
    <ds:schemaRef ds:uri="361d52eb-a38a-4c27-8a7a-136f5641cd8e"/>
    <ds:schemaRef ds:uri="9beab794-79e5-4066-945c-f075fd56e58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934F122-4FD9-4ED8-BD9B-BAFD4F281D86}">
  <ds:schemaRefs>
    <ds:schemaRef ds:uri="361d52eb-a38a-4c27-8a7a-136f5641cd8e"/>
    <ds:schemaRef ds:uri="9beab794-79e5-4066-945c-f075fd56e58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69</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Calibri</vt:lpstr>
      <vt:lpstr>Office Theme</vt:lpstr>
      <vt:lpstr>PowerPoint Presentation</vt:lpstr>
    </vt:vector>
  </TitlesOfParts>
  <Company>Peterborough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Corinne Dalton</dc:creator>
  <cp:lastModifiedBy>Gemma Mead</cp:lastModifiedBy>
  <cp:revision>51</cp:revision>
  <dcterms:created xsi:type="dcterms:W3CDTF">2026-01-05T09:45:24Z</dcterms:created>
  <dcterms:modified xsi:type="dcterms:W3CDTF">2026-01-20T11:09:16Z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0x010100E4E4CBEB6FFB1648BB2299458CADD979</vt:lpwstr>
  </property>
  <property fmtid="{D5CDD505-2E9C-101B-9397-08002B2CF9AE}" pid="3" name="MediaServiceImageTags">
    <vt:lpwstr/>
  </property>
</Properties>
</file>