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1" r:id="rId9"/>
    <p:sldId id="270" r:id="rId10"/>
  </p:sldIdLst>
  <p:sldSz cx="9144000" cy="5143500" type="screen16x9"/>
  <p:notesSz cx="6858000" cy="9144000"/>
  <p:embeddedFontLst>
    <p:embeddedFont>
      <p:font typeface="Nunito" pitchFamily="2" charset="0"/>
      <p:regular r:id="rId12"/>
      <p:bold r:id="rId13"/>
      <p:italic r:id="rId14"/>
      <p:boldItalic r:id="rId15"/>
    </p:embeddedFont>
    <p:embeddedFont>
      <p:font typeface="Nunito Sans SemiBold" pitchFamily="2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9" roundtripDataSignature="AMtx7mgbCmFOkTQtjPSfrH3/dkIVwI5sv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8" d="100"/>
          <a:sy n="98" d="100"/>
        </p:scale>
        <p:origin x="36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9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sframe.co.uk/en/resources/resource/477/Multiplication-Tables-Check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" name="Google Shape;2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" name="Google Shape;3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The test is designed to identify pupils who need support, not as a diagnostic tool to assess the times tables children struggle with. </a:t>
            </a:r>
            <a:endParaRPr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https://www.gov.uk/government/collections/multiplication-tables-check 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" name="Google Shape;4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It is up to individual schools to decide how the check is administered – some schools will administer individually while others will take small groups out or administer to the whole class.</a:t>
            </a: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GB"/>
              <a:t>A list of pupils who should not take the test can be found in the administration guidance of the MTC documentation. 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7" name="Google Shape;4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Some children will be eligible for additional support (detailed in the next slide).</a:t>
            </a:r>
            <a:endParaRPr/>
          </a:p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6 seconds per answer means that children must be able to read, recall and enter their response within that time.  Whatever is written in the answer box at the end of 6 seconds will be counted as the answer i.e. if the student intends to write 144 and only 14 is typed when the timer ends, their recorded answer is 14.  </a:t>
            </a:r>
            <a:endParaRPr/>
          </a:p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</a:pPr>
            <a:r>
              <a:rPr lang="en-GB"/>
              <a:t>Children are allowed to practise before taking the check.</a:t>
            </a:r>
            <a:endParaRPr/>
          </a:p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Char char="●"/>
            </a:pPr>
            <a:r>
              <a:rPr lang="en-GB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https://mathsframe.co.uk/en/resources/resource/477/Multiplication-Tables-Check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 example showing how quick the questions are/ types of questions. 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4" name="Google Shape;5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Children eligible for access arrangements are:</a:t>
            </a: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GB"/>
              <a:t>Children with an EHC plan</a:t>
            </a: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GB"/>
              <a:t>Children who have provisions made in school using the SEND support system.</a:t>
            </a: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GB"/>
              <a:t>Children with behavioural, emotional or social difficulties </a:t>
            </a: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GB"/>
              <a:t>Children with EAL </a:t>
            </a:r>
            <a:endParaRPr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Schools do not need to request permission to use access arrangements. The support should be based on the support provided in school and should not advantage or disadvantage individual children.  </a:t>
            </a:r>
            <a:endParaRPr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A child can be assigned more than one access arrangement, if required. </a:t>
            </a:r>
            <a:endParaRPr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There is no opportunity for additional time. 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" name="Google Shape;6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•"/>
            </a:pPr>
            <a:r>
              <a:rPr lang="en-GB"/>
              <a:t>Some questions will be repeated across different checks, but no more than 30% of questions will be repeated in any two checks. This 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means that if the check gets interrupted and children need to re-start it, they will only have a minimal advantage.</a:t>
            </a:r>
            <a:endParaRPr/>
          </a:p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•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During the check pupils may be able to restart if certain conditions are met (e.g. a fire alarm). 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Char char="•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The results will be sent to the schools when all the checks have been completed but it is then up to the school if they report the results or not. 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Char char="•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There won’t be questions from the 1 times tables (although they might be included in the  3 practice questions).</a:t>
            </a:r>
            <a:endParaRPr/>
          </a:p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•"/>
            </a:pPr>
            <a:r>
              <a:rPr lang="en-GB"/>
              <a:t>There will be a maximum of 7 questions from the 2, 5 and 10 times tables.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•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There is a focus on the </a:t>
            </a:r>
            <a:r>
              <a:rPr lang="en-GB" sz="1100" b="0" i="0" u="none" strike="noStrike" cap="none">
                <a:solidFill>
                  <a:srgbClr val="388CDA"/>
                </a:solidFill>
                <a:latin typeface="Arial"/>
                <a:ea typeface="Arial"/>
                <a:cs typeface="Arial"/>
                <a:sym typeface="Arial"/>
              </a:rPr>
              <a:t>6, 7, 8, 9 and 12 times tables as they</a:t>
            </a:r>
            <a:r>
              <a:rPr lang="en-GB" b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are the ‘most difficult’ multiplication tables.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8" name="Google Shape;6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GB"/>
              <a:t>The table shows the minimum/ maximum number of questions from each times table that will be asked. 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0" name="Google Shape;220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Games to try:</a:t>
            </a: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Climb the stairs counting in multiples</a:t>
            </a: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Play time tables games verbally.</a:t>
            </a: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Listen and sing along to times tables songs.</a:t>
            </a: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Take it in turns to say times tables in funny voices. </a:t>
            </a: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Play maths games online. 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3">
  <p:cSld name="TITLE_3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9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19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0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80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0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16" name="Google Shape;16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7" name="Google Shape;17;p2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449300"/>
            <a:ext cx="1619337" cy="69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0" name="Google Shape;20;p2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0438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21"/>
          <p:cNvSpPr/>
          <p:nvPr/>
        </p:nvSpPr>
        <p:spPr>
          <a:xfrm>
            <a:off x="3724275" y="971550"/>
            <a:ext cx="1619100" cy="16191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" name="Google Shape;22;p2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028000" y="1335094"/>
            <a:ext cx="1011651" cy="8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21"/>
          <p:cNvSpPr txBox="1">
            <a:spLocks noGrp="1"/>
          </p:cNvSpPr>
          <p:nvPr>
            <p:ph type="title"/>
          </p:nvPr>
        </p:nvSpPr>
        <p:spPr>
          <a:xfrm>
            <a:off x="311700" y="2636725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9pPr>
          </a:lstStyle>
          <a:p>
            <a:endParaRPr/>
          </a:p>
        </p:txBody>
      </p:sp>
      <p:sp>
        <p:nvSpPr>
          <p:cNvPr id="7" name="Google Shape;7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unito Sans SemiBold"/>
              <a:buChar char="●"/>
              <a:defRPr sz="18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●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●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Nunito Sans SemiBold"/>
              <a:buChar char="■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9pPr>
          </a:lstStyle>
          <a:p>
            <a:endParaRPr/>
          </a:p>
        </p:txBody>
      </p:sp>
      <p:sp>
        <p:nvSpPr>
          <p:cNvPr id="8" name="Google Shape;8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nappymaths.com/multiplication/multiplication.htm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mathsframe.co.uk/en/resources/resource/477/Multiplication-Tables-Check" TargetMode="External"/><Relationship Id="rId4" Type="http://schemas.openxmlformats.org/officeDocument/2006/relationships/hyperlink" Target="https://www.timestables.co.uk/gam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4989"/>
        </a:solid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"/>
          <p:cNvSpPr txBox="1">
            <a:spLocks noGrp="1"/>
          </p:cNvSpPr>
          <p:nvPr>
            <p:ph type="ctrTitle"/>
          </p:nvPr>
        </p:nvSpPr>
        <p:spPr>
          <a:xfrm>
            <a:off x="311700" y="2836624"/>
            <a:ext cx="8520600" cy="1116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sz="3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Year 4 Multiplication Tables Check 202</a:t>
            </a:r>
            <a:r>
              <a:rPr lang="en-GB" sz="3200">
                <a:solidFill>
                  <a:schemeClr val="lt1"/>
                </a:solidFill>
              </a:rPr>
              <a:t>6</a:t>
            </a:r>
            <a:r>
              <a:rPr lang="en-GB" sz="3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Presentation for Parents, Carers &amp; Guardians</a:t>
            </a:r>
            <a:endParaRPr sz="32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Important information about multiplication tables check (MTC)</a:t>
            </a:r>
            <a:endParaRPr/>
          </a:p>
        </p:txBody>
      </p:sp>
      <p:sp>
        <p:nvSpPr>
          <p:cNvPr id="36" name="Google Shape;36;p2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40335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The MTC determines if Year 4 children can </a:t>
            </a:r>
            <a:r>
              <a:rPr lang="en-GB">
                <a:solidFill>
                  <a:srgbClr val="283593"/>
                </a:solidFill>
              </a:rPr>
              <a:t>fluently</a:t>
            </a:r>
            <a:r>
              <a:rPr lang="en-GB"/>
              <a:t> recall their multiplication tables.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>
                <a:solidFill>
                  <a:srgbClr val="000000"/>
                </a:solidFill>
              </a:rPr>
              <a:t>They are designed to help schools identify which children require more support to learn their times tables. 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>
              <a:solidFill>
                <a:srgbClr val="000000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>
                <a:solidFill>
                  <a:srgbClr val="000000"/>
                </a:solidFill>
              </a:rPr>
              <a:t>There is no ‘pass’ rate or threshold which means that, unlike the Phonics Screening Check, children will not be expected to re-sit the check. 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>
              <a:solidFill>
                <a:srgbClr val="000000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>
                <a:solidFill>
                  <a:srgbClr val="000000"/>
                </a:solidFill>
              </a:rPr>
              <a:t>The Department for Education (DfE) will create a report about the overall results across all schools in England, not individual schools. </a:t>
            </a:r>
            <a:endParaRPr/>
          </a:p>
        </p:txBody>
      </p:sp>
      <p:sp>
        <p:nvSpPr>
          <p:cNvPr id="37" name="Google Shape;37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3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When the check will take place</a:t>
            </a:r>
            <a:endParaRPr/>
          </a:p>
        </p:txBody>
      </p:sp>
      <p:sp>
        <p:nvSpPr>
          <p:cNvPr id="43" name="Google Shape;43;p3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There will be a </a:t>
            </a:r>
            <a:r>
              <a:rPr lang="en-GB">
                <a:solidFill>
                  <a:srgbClr val="283593"/>
                </a:solidFill>
              </a:rPr>
              <a:t>2 week window </a:t>
            </a:r>
            <a:r>
              <a:rPr lang="en-GB"/>
              <a:t>from </a:t>
            </a:r>
            <a:r>
              <a:rPr lang="en-GB">
                <a:solidFill>
                  <a:srgbClr val="283593"/>
                </a:solidFill>
              </a:rPr>
              <a:t>Monday 1 June 2026 </a:t>
            </a:r>
            <a:r>
              <a:rPr lang="en-GB"/>
              <a:t>for schools to administer the check. 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There is </a:t>
            </a:r>
            <a:r>
              <a:rPr lang="en-GB">
                <a:solidFill>
                  <a:srgbClr val="283593"/>
                </a:solidFill>
              </a:rPr>
              <a:t>no set day </a:t>
            </a:r>
            <a:r>
              <a:rPr lang="en-GB"/>
              <a:t>to administer the check and children are not expected to take the check at the same time. 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All eligible Year 4 children in England will be required to take the check. </a:t>
            </a:r>
            <a:endParaRPr/>
          </a:p>
        </p:txBody>
      </p:sp>
      <p:sp>
        <p:nvSpPr>
          <p:cNvPr id="44" name="Google Shape;44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4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How the check is carried out</a:t>
            </a:r>
            <a:endParaRPr/>
          </a:p>
        </p:txBody>
      </p:sp>
      <p:sp>
        <p:nvSpPr>
          <p:cNvPr id="50" name="Google Shape;50;p4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The check will be </a:t>
            </a:r>
            <a:r>
              <a:rPr lang="en-GB">
                <a:solidFill>
                  <a:srgbClr val="283593"/>
                </a:solidFill>
              </a:rPr>
              <a:t>fully digital.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Answers will be entered using a keyboard, by pressing digits using a mouse or using an on-screen number pad.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Usually, the check will take less than </a:t>
            </a:r>
            <a:r>
              <a:rPr lang="en-GB">
                <a:solidFill>
                  <a:srgbClr val="283593"/>
                </a:solidFill>
              </a:rPr>
              <a:t>5 minutes </a:t>
            </a:r>
            <a:r>
              <a:rPr lang="en-GB"/>
              <a:t>for each child. 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The children will have </a:t>
            </a:r>
            <a:r>
              <a:rPr lang="en-GB">
                <a:solidFill>
                  <a:srgbClr val="283593"/>
                </a:solidFill>
              </a:rPr>
              <a:t>6 seconds </a:t>
            </a:r>
            <a:r>
              <a:rPr lang="en-GB"/>
              <a:t>from the time the question appears to input their answer. 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There will be a total of </a:t>
            </a:r>
            <a:r>
              <a:rPr lang="en-GB">
                <a:solidFill>
                  <a:srgbClr val="283593"/>
                </a:solidFill>
              </a:rPr>
              <a:t>25 questions </a:t>
            </a:r>
            <a:r>
              <a:rPr lang="en-GB"/>
              <a:t>with a </a:t>
            </a:r>
            <a:r>
              <a:rPr lang="en-GB">
                <a:solidFill>
                  <a:srgbClr val="283593"/>
                </a:solidFill>
              </a:rPr>
              <a:t>3 second pause </a:t>
            </a:r>
            <a:r>
              <a:rPr lang="en-GB"/>
              <a:t>in-between questions. 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There will be </a:t>
            </a:r>
            <a:r>
              <a:rPr lang="en-GB">
                <a:solidFill>
                  <a:srgbClr val="283593"/>
                </a:solidFill>
              </a:rPr>
              <a:t>3 practice questions</a:t>
            </a:r>
            <a:r>
              <a:rPr lang="en-GB"/>
              <a:t> before the check begins. </a:t>
            </a:r>
            <a:endParaRPr/>
          </a:p>
        </p:txBody>
      </p:sp>
      <p:sp>
        <p:nvSpPr>
          <p:cNvPr id="51" name="Google Shape;51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5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Specific arrangements for the check </a:t>
            </a:r>
            <a:endParaRPr/>
          </a:p>
        </p:txBody>
      </p:sp>
      <p:sp>
        <p:nvSpPr>
          <p:cNvPr id="57" name="Google Shape;57;p5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Some children will be eligible for specific arrangements:</a:t>
            </a:r>
            <a:endParaRPr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Colour contrast;</a:t>
            </a: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Font size adjustment;</a:t>
            </a: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‘Next’ button (alternative to 3-second pause);</a:t>
            </a: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Removing on-screen number pad;</a:t>
            </a: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An adult to input answers;</a:t>
            </a: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Audio version;</a:t>
            </a: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Audible time alert.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</p:txBody>
      </p:sp>
      <p:sp>
        <p:nvSpPr>
          <p:cNvPr id="58" name="Google Shape;58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6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The check questions</a:t>
            </a:r>
            <a:endParaRPr/>
          </a:p>
        </p:txBody>
      </p:sp>
      <p:sp>
        <p:nvSpPr>
          <p:cNvPr id="64" name="Google Shape;64;p6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Each child will be </a:t>
            </a:r>
            <a:r>
              <a:rPr lang="en-GB">
                <a:solidFill>
                  <a:srgbClr val="283593"/>
                </a:solidFill>
              </a:rPr>
              <a:t>randomly assigned </a:t>
            </a:r>
            <a:r>
              <a:rPr lang="en-GB"/>
              <a:t>a set of questions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There will only be </a:t>
            </a:r>
            <a:r>
              <a:rPr lang="en-GB">
                <a:solidFill>
                  <a:srgbClr val="283593"/>
                </a:solidFill>
              </a:rPr>
              <a:t>multiplication</a:t>
            </a:r>
            <a:r>
              <a:rPr lang="en-GB"/>
              <a:t> questions in the check, not division facts. 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The 6, 7, 8, 9 and 12 times tables are </a:t>
            </a:r>
            <a:r>
              <a:rPr lang="en-GB">
                <a:solidFill>
                  <a:srgbClr val="283593"/>
                </a:solidFill>
              </a:rPr>
              <a:t>more likely </a:t>
            </a:r>
            <a:r>
              <a:rPr lang="en-GB"/>
              <a:t>to be asked. 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Reversal of questions (e.g. 8 x 6 and 6 x 8) will not be asked in the same check. 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/>
              <a:t>Children will not see their individual results when they complete the check.</a:t>
            </a:r>
            <a:endParaRPr/>
          </a:p>
        </p:txBody>
      </p:sp>
      <p:sp>
        <p:nvSpPr>
          <p:cNvPr id="65" name="Google Shape;65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7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More information about the questions</a:t>
            </a:r>
            <a:endParaRPr/>
          </a:p>
        </p:txBody>
      </p:sp>
      <p:sp>
        <p:nvSpPr>
          <p:cNvPr id="71" name="Google Shape;71;p7"/>
          <p:cNvSpPr txBox="1">
            <a:spLocks noGrp="1"/>
          </p:cNvSpPr>
          <p:nvPr>
            <p:ph type="body" idx="1"/>
          </p:nvPr>
        </p:nvSpPr>
        <p:spPr>
          <a:xfrm>
            <a:off x="311700" y="739303"/>
            <a:ext cx="8520600" cy="915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The Standards and Testing Agency (STA) state that they are classifying the multiplication tables by the first number (multiplier) in the question. For example, 8 x 3 would fall within the 8 times table.</a:t>
            </a:r>
            <a:endParaRPr/>
          </a:p>
        </p:txBody>
      </p:sp>
      <p:sp>
        <p:nvSpPr>
          <p:cNvPr id="72" name="Google Shape;72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  <p:pic>
        <p:nvPicPr>
          <p:cNvPr id="73" name="Google Shape;73;p7" descr="2018 Times Tables and Multiplciation Check Table"/>
          <p:cNvPicPr preferRelativeResize="0"/>
          <p:nvPr/>
        </p:nvPicPr>
        <p:blipFill rotWithShape="1">
          <a:blip r:embed="rId3">
            <a:alphaModFix/>
          </a:blip>
          <a:srcRect l="9017" r="29269" b="5547"/>
          <a:stretch/>
        </p:blipFill>
        <p:spPr>
          <a:xfrm>
            <a:off x="2786972" y="1713178"/>
            <a:ext cx="3570055" cy="32230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F9AD4C-46D8-41CD-8C29-963921A15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we do in school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4BCBA8-DB2D-49ED-8C47-FB000805DA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GB" dirty="0"/>
              <a:t>Daily, timed multiplication booklet which covers all facts and is updated to reflect gaps in knowledge </a:t>
            </a:r>
          </a:p>
          <a:p>
            <a:pPr>
              <a:lnSpc>
                <a:spcPct val="200000"/>
              </a:lnSpc>
            </a:pPr>
            <a:r>
              <a:rPr lang="en-GB" dirty="0"/>
              <a:t>Practice multiplication checks online- this is used to gauge any gaps in fluency and if any specific arrangements are needed to be put in place</a:t>
            </a:r>
          </a:p>
          <a:p>
            <a:pPr>
              <a:lnSpc>
                <a:spcPct val="200000"/>
              </a:lnSpc>
            </a:pPr>
            <a:r>
              <a:rPr lang="en-GB" dirty="0"/>
              <a:t>Intervention of specific multiplication facts where needed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1D7EE5-A979-4128-B09D-508CFF8E876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27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5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How best to prepare your child for the check</a:t>
            </a:r>
            <a:endParaRPr/>
          </a:p>
        </p:txBody>
      </p:sp>
      <p:sp>
        <p:nvSpPr>
          <p:cNvPr id="223" name="Google Shape;223;p15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923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/>
              <a:t>Remind them that the check should last no more than </a:t>
            </a:r>
            <a:r>
              <a:rPr lang="en-GB" dirty="0">
                <a:solidFill>
                  <a:srgbClr val="283593"/>
                </a:solidFill>
              </a:rPr>
              <a:t>5 minutes and that it is not a test! </a:t>
            </a:r>
            <a:endParaRPr dirty="0"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/>
              <a:t>If you want to go over times tables, make them fun.</a:t>
            </a:r>
            <a:endParaRPr dirty="0"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dirty="0"/>
          </a:p>
          <a:p>
            <a: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</a:pPr>
            <a:r>
              <a:rPr lang="en-GB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If you have any concerns, talk to </a:t>
            </a:r>
            <a:r>
              <a:rPr lang="en-GB" dirty="0">
                <a:solidFill>
                  <a:srgbClr val="000000"/>
                </a:solidFill>
              </a:rPr>
              <a:t>Mrs Jones</a:t>
            </a:r>
            <a:r>
              <a:rPr lang="en-GB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dirty="0"/>
          </a:p>
          <a:p>
            <a:pPr lvl="0" indent="0">
              <a:lnSpc>
                <a:spcPct val="100000"/>
              </a:lnSpc>
              <a:buNone/>
            </a:pPr>
            <a:endParaRPr lang="en-US" sz="1400" dirty="0">
              <a:latin typeface="+mn-lt"/>
            </a:endParaRPr>
          </a:p>
          <a:p>
            <a:pPr lvl="0" indent="-355600">
              <a:lnSpc>
                <a:spcPct val="100000"/>
              </a:lnSpc>
              <a:buClr>
                <a:schemeClr val="dk1"/>
              </a:buClr>
              <a:buSzPts val="2000"/>
              <a:buFont typeface="Arial"/>
              <a:buChar char="●"/>
            </a:pPr>
            <a:r>
              <a:rPr lang="en-US" sz="1400" dirty="0">
                <a:latin typeface="+mn-lt"/>
              </a:rPr>
              <a:t>Play </a:t>
            </a:r>
            <a:r>
              <a:rPr lang="en-US" sz="1400" dirty="0" err="1">
                <a:latin typeface="+mn-lt"/>
              </a:rPr>
              <a:t>maths</a:t>
            </a:r>
            <a:r>
              <a:rPr lang="en-US" sz="1400" dirty="0">
                <a:latin typeface="+mn-lt"/>
              </a:rPr>
              <a:t> games online: </a:t>
            </a:r>
          </a:p>
          <a:p>
            <a:pPr lvl="0" indent="0">
              <a:lnSpc>
                <a:spcPct val="100000"/>
              </a:lnSpc>
              <a:buNone/>
            </a:pPr>
            <a:r>
              <a:rPr lang="en-US" sz="1400" b="1" dirty="0">
                <a:highlight>
                  <a:srgbClr val="FFFFFF"/>
                </a:highlight>
                <a:latin typeface="+mn-lt"/>
                <a:ea typeface="Calibri"/>
                <a:cs typeface="Calibri"/>
                <a:sym typeface="Calibri"/>
              </a:rPr>
              <a:t>Hit the Button</a:t>
            </a:r>
            <a:r>
              <a:rPr lang="en-US" sz="1400" dirty="0">
                <a:highlight>
                  <a:srgbClr val="FFFFFF"/>
                </a:highlight>
                <a:latin typeface="+mn-lt"/>
                <a:ea typeface="Calibri"/>
                <a:cs typeface="Calibri"/>
                <a:sym typeface="Calibri"/>
              </a:rPr>
              <a:t>- </a:t>
            </a:r>
            <a:r>
              <a:rPr lang="en-US" sz="1400" u="sng" dirty="0">
                <a:highlight>
                  <a:srgbClr val="FFFFFF"/>
                </a:highlight>
                <a:latin typeface="+mn-lt"/>
                <a:ea typeface="Calibri"/>
                <a:cs typeface="Calibri"/>
                <a:sym typeface="Calibri"/>
              </a:rPr>
              <a:t>https://www.topmarks.co.uk/maths-games/hit-the-button</a:t>
            </a:r>
            <a:r>
              <a:rPr lang="en-US" sz="1400" dirty="0">
                <a:highlight>
                  <a:srgbClr val="FFFFFF"/>
                </a:highlight>
                <a:latin typeface="+mn-lt"/>
                <a:ea typeface="Calibri"/>
                <a:cs typeface="Calibri"/>
                <a:sym typeface="Calibri"/>
              </a:rPr>
              <a:t>  </a:t>
            </a:r>
          </a:p>
          <a:p>
            <a:pPr lvl="0" indent="0">
              <a:lnSpc>
                <a:spcPct val="100000"/>
              </a:lnSpc>
              <a:buNone/>
            </a:pPr>
            <a:r>
              <a:rPr lang="en-US" sz="1400" dirty="0">
                <a:highlight>
                  <a:srgbClr val="FFFFFF"/>
                </a:highlight>
                <a:latin typeface="+mn-lt"/>
                <a:ea typeface="Calibri"/>
                <a:cs typeface="Calibri"/>
                <a:sym typeface="Calibri"/>
              </a:rPr>
              <a:t>Snappy </a:t>
            </a:r>
            <a:r>
              <a:rPr lang="en-US" sz="1400" dirty="0" err="1">
                <a:highlight>
                  <a:srgbClr val="FFFFFF"/>
                </a:highlight>
                <a:latin typeface="+mn-lt"/>
                <a:ea typeface="Calibri"/>
                <a:cs typeface="Calibri"/>
                <a:sym typeface="Calibri"/>
              </a:rPr>
              <a:t>Maths</a:t>
            </a:r>
            <a:r>
              <a:rPr lang="en-US" sz="1400" dirty="0">
                <a:highlight>
                  <a:srgbClr val="FFFFFF"/>
                </a:highlight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1400" u="sng" dirty="0">
                <a:solidFill>
                  <a:schemeClr val="hlink"/>
                </a:solidFill>
                <a:highlight>
                  <a:srgbClr val="FFFFFF"/>
                </a:highlight>
                <a:latin typeface="+mn-lt"/>
                <a:ea typeface="Calibri"/>
                <a:cs typeface="Calibri"/>
                <a:sym typeface="Calibri"/>
                <a:hlinkClick r:id="rId3"/>
              </a:rPr>
              <a:t>http://www.snappymaths.com/multiplication/multiplication.htm</a:t>
            </a:r>
            <a:endParaRPr lang="en-US" sz="1400" dirty="0">
              <a:highlight>
                <a:srgbClr val="FFFFFF"/>
              </a:highlight>
              <a:latin typeface="+mn-lt"/>
              <a:ea typeface="Calibri"/>
              <a:cs typeface="Calibri"/>
              <a:sym typeface="Calibri"/>
            </a:endParaRPr>
          </a:p>
          <a:p>
            <a:pPr lvl="0" indent="0">
              <a:lnSpc>
                <a:spcPct val="100000"/>
              </a:lnSpc>
              <a:buNone/>
            </a:pPr>
            <a:r>
              <a:rPr lang="en-US" sz="1400" dirty="0">
                <a:highlight>
                  <a:srgbClr val="FFFFFF"/>
                </a:highlight>
                <a:latin typeface="+mn-lt"/>
                <a:ea typeface="Calibri"/>
                <a:cs typeface="Calibri"/>
                <a:sym typeface="Calibri"/>
              </a:rPr>
              <a:t>Time table games: </a:t>
            </a:r>
            <a:r>
              <a:rPr lang="en-US" sz="1400" u="sng" dirty="0">
                <a:solidFill>
                  <a:schemeClr val="hlink"/>
                </a:solidFill>
                <a:highlight>
                  <a:srgbClr val="FFFFFF"/>
                </a:highlight>
                <a:latin typeface="+mn-lt"/>
                <a:ea typeface="Calibri"/>
                <a:cs typeface="Calibri"/>
                <a:sym typeface="Calibri"/>
                <a:hlinkClick r:id="rId4"/>
              </a:rPr>
              <a:t>https://www.timestables.co.uk/games/</a:t>
            </a:r>
            <a:endParaRPr lang="en-US" sz="1400" dirty="0">
              <a:highlight>
                <a:srgbClr val="FFFFFF"/>
              </a:highlight>
              <a:latin typeface="+mn-lt"/>
              <a:ea typeface="Calibri"/>
              <a:cs typeface="Calibri"/>
              <a:sym typeface="Calibri"/>
            </a:endParaRPr>
          </a:p>
          <a:p>
            <a:pPr lvl="0" indent="0">
              <a:lnSpc>
                <a:spcPct val="100000"/>
              </a:lnSpc>
              <a:buNone/>
            </a:pPr>
            <a:r>
              <a:rPr lang="en-US" sz="1400" dirty="0" err="1">
                <a:highlight>
                  <a:srgbClr val="FFFFFF"/>
                </a:highlight>
                <a:latin typeface="+mn-lt"/>
                <a:ea typeface="Calibri"/>
                <a:cs typeface="Calibri"/>
                <a:sym typeface="Calibri"/>
              </a:rPr>
              <a:t>Maths</a:t>
            </a:r>
            <a:r>
              <a:rPr lang="en-US" sz="1400" dirty="0">
                <a:highlight>
                  <a:srgbClr val="FFFFFF"/>
                </a:highlight>
                <a:latin typeface="+mn-lt"/>
                <a:ea typeface="Calibri"/>
                <a:cs typeface="Calibri"/>
                <a:sym typeface="Calibri"/>
              </a:rPr>
              <a:t> frame: </a:t>
            </a:r>
            <a:r>
              <a:rPr lang="en-US" sz="1400" u="sng" dirty="0">
                <a:solidFill>
                  <a:schemeClr val="hlink"/>
                </a:solidFill>
                <a:highlight>
                  <a:srgbClr val="FFFFFF"/>
                </a:highlight>
                <a:latin typeface="+mn-lt"/>
                <a:ea typeface="Calibri"/>
                <a:cs typeface="Calibri"/>
                <a:sym typeface="Calibri"/>
                <a:hlinkClick r:id="rId5"/>
              </a:rPr>
              <a:t>https://mathsframe.co.uk/en/resources/resource/477/Multiplication-Tables-Check</a:t>
            </a:r>
            <a:endParaRPr lang="en-US" sz="1400" dirty="0">
              <a:highlight>
                <a:srgbClr val="FFFFFF"/>
              </a:highlight>
              <a:latin typeface="+mn-lt"/>
              <a:ea typeface="Calibri"/>
              <a:cs typeface="Calibri"/>
              <a:sym typeface="Calibri"/>
            </a:endParaRPr>
          </a:p>
          <a:p>
            <a:pPr lvl="0" indent="0">
              <a:lnSpc>
                <a:spcPct val="100000"/>
              </a:lnSpc>
              <a:buNone/>
            </a:pPr>
            <a:r>
              <a:rPr lang="en-US" sz="1400" dirty="0">
                <a:highlight>
                  <a:srgbClr val="FFFFFF"/>
                </a:highlight>
                <a:latin typeface="+mn-lt"/>
                <a:ea typeface="Calibri"/>
                <a:cs typeface="Calibri"/>
                <a:sym typeface="Calibri"/>
              </a:rPr>
              <a:t>TT Rockstars: https://ttrockstars.com/</a:t>
            </a:r>
          </a:p>
          <a:p>
            <a: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</a:pPr>
            <a:endParaRPr dirty="0"/>
          </a:p>
        </p:txBody>
      </p:sp>
      <p:sp>
        <p:nvSpPr>
          <p:cNvPr id="224" name="Google Shape;224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S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1173</Words>
  <Application>Microsoft Office PowerPoint</Application>
  <PresentationFormat>On-screen Show (16:9)</PresentationFormat>
  <Paragraphs>105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Nunito Sans SemiBold</vt:lpstr>
      <vt:lpstr>Nunito</vt:lpstr>
      <vt:lpstr>TSL</vt:lpstr>
      <vt:lpstr>Year 4 Multiplication Tables Check 2026 Presentation for Parents, Carers &amp; Guardians</vt:lpstr>
      <vt:lpstr>Important information about multiplication tables check (MTC)</vt:lpstr>
      <vt:lpstr>When the check will take place</vt:lpstr>
      <vt:lpstr>How the check is carried out</vt:lpstr>
      <vt:lpstr>Specific arrangements for the check </vt:lpstr>
      <vt:lpstr>The check questions</vt:lpstr>
      <vt:lpstr>More information about the questions</vt:lpstr>
      <vt:lpstr>What we do in school</vt:lpstr>
      <vt:lpstr>How best to prepare your child for the check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Multiplication Tables Check 2026 Presentation for Parents, Carers &amp; Guardians</dc:title>
  <dc:creator>Hannah Searle - Work</dc:creator>
  <cp:lastModifiedBy>Gemma Jones</cp:lastModifiedBy>
  <cp:revision>1</cp:revision>
  <dcterms:modified xsi:type="dcterms:W3CDTF">2026-02-27T09:18:02Z</dcterms:modified>
</cp:coreProperties>
</file>